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 id="2147483682" r:id="rId3"/>
  </p:sldMasterIdLst>
  <p:notesMasterIdLst>
    <p:notesMasterId r:id="rId15"/>
  </p:notesMasterIdLst>
  <p:handoutMasterIdLst>
    <p:handoutMasterId r:id="rId16"/>
  </p:handoutMasterIdLst>
  <p:sldIdLst>
    <p:sldId id="1879" r:id="rId4"/>
    <p:sldId id="1920" r:id="rId5"/>
    <p:sldId id="1953" r:id="rId6"/>
    <p:sldId id="1946" r:id="rId7"/>
    <p:sldId id="1945" r:id="rId8"/>
    <p:sldId id="1955" r:id="rId9"/>
    <p:sldId id="1956" r:id="rId10"/>
    <p:sldId id="1957" r:id="rId11"/>
    <p:sldId id="1961" r:id="rId12"/>
    <p:sldId id="1960" r:id="rId13"/>
    <p:sldId id="1926" r:id="rId14"/>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879"/>
            <p14:sldId id="1920"/>
            <p14:sldId id="1953"/>
            <p14:sldId id="1946"/>
            <p14:sldId id="1945"/>
            <p14:sldId id="1955"/>
            <p14:sldId id="1956"/>
            <p14:sldId id="1957"/>
            <p14:sldId id="1961"/>
            <p14:sldId id="1960"/>
            <p14:sldId id="1926"/>
          </p14:sldIdLst>
        </p14:section>
      </p14:sectionLst>
    </p:ext>
    <p:ext uri="{EFAFB233-063F-42B5-8137-9DF3F51BA10A}">
      <p15:sldGuideLst xmlns:p15="http://schemas.microsoft.com/office/powerpoint/2012/main">
        <p15:guide id="1" orient="horz" pos="2170">
          <p15:clr>
            <a:srgbClr val="A4A3A4"/>
          </p15:clr>
        </p15:guide>
        <p15:guide id="2" pos="267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2C74"/>
    <a:srgbClr val="092D76"/>
    <a:srgbClr val="FFFFFF"/>
    <a:srgbClr val="9A0001"/>
    <a:srgbClr val="7FD7A7"/>
    <a:srgbClr val="212529"/>
    <a:srgbClr val="F7C637"/>
    <a:srgbClr val="DEEBF7"/>
    <a:srgbClr val="F2F2F2"/>
    <a:srgbClr val="FF6B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7C57E-BAA6-4AA7-A077-6B795E4ABDB5}" v="131" dt="2024-05-16T12:04:45.16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56" autoAdjust="0"/>
    <p:restoredTop sz="72792" autoAdjust="0"/>
  </p:normalViewPr>
  <p:slideViewPr>
    <p:cSldViewPr snapToGrid="0">
      <p:cViewPr varScale="1">
        <p:scale>
          <a:sx n="73" d="100"/>
          <a:sy n="73" d="100"/>
        </p:scale>
        <p:origin x="320" y="56"/>
      </p:cViewPr>
      <p:guideLst>
        <p:guide orient="horz" pos="2170"/>
        <p:guide pos="267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chenyujie\Downloads\year_valu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year_value!$B$1</c:f>
              <c:strCache>
                <c:ptCount val="1"/>
                <c:pt idx="0">
                  <c:v>value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year_value!$A$2:$A$12</c:f>
              <c:numCache>
                <c:formatCode>General</c:formatCode>
                <c:ptCount val="11"/>
                <c:pt idx="0">
                  <c:v>2023</c:v>
                </c:pt>
                <c:pt idx="1">
                  <c:v>2022</c:v>
                </c:pt>
                <c:pt idx="2">
                  <c:v>2021</c:v>
                </c:pt>
                <c:pt idx="3">
                  <c:v>2020</c:v>
                </c:pt>
                <c:pt idx="4">
                  <c:v>2019</c:v>
                </c:pt>
                <c:pt idx="5">
                  <c:v>2018</c:v>
                </c:pt>
                <c:pt idx="6">
                  <c:v>2017</c:v>
                </c:pt>
                <c:pt idx="7">
                  <c:v>2016</c:v>
                </c:pt>
                <c:pt idx="8">
                  <c:v>2015</c:v>
                </c:pt>
                <c:pt idx="9">
                  <c:v>2014</c:v>
                </c:pt>
                <c:pt idx="10">
                  <c:v>2013</c:v>
                </c:pt>
              </c:numCache>
            </c:numRef>
          </c:xVal>
          <c:yVal>
            <c:numRef>
              <c:f>year_value!$B$2:$B$12</c:f>
              <c:numCache>
                <c:formatCode>General</c:formatCode>
                <c:ptCount val="11"/>
                <c:pt idx="0">
                  <c:v>3161</c:v>
                </c:pt>
                <c:pt idx="1">
                  <c:v>3043</c:v>
                </c:pt>
                <c:pt idx="2">
                  <c:v>2565</c:v>
                </c:pt>
                <c:pt idx="3">
                  <c:v>2004</c:v>
                </c:pt>
                <c:pt idx="4">
                  <c:v>1793</c:v>
                </c:pt>
                <c:pt idx="5">
                  <c:v>1220</c:v>
                </c:pt>
                <c:pt idx="6">
                  <c:v>1021</c:v>
                </c:pt>
                <c:pt idx="7">
                  <c:v>861</c:v>
                </c:pt>
                <c:pt idx="8">
                  <c:v>876</c:v>
                </c:pt>
                <c:pt idx="9">
                  <c:v>797</c:v>
                </c:pt>
                <c:pt idx="10">
                  <c:v>748</c:v>
                </c:pt>
              </c:numCache>
            </c:numRef>
          </c:yVal>
          <c:smooth val="0"/>
          <c:extLst>
            <c:ext xmlns:c16="http://schemas.microsoft.com/office/drawing/2014/chart" uri="{C3380CC4-5D6E-409C-BE32-E72D297353CC}">
              <c16:uniqueId val="{00000000-6206-4EA2-A07B-794EF8559C2B}"/>
            </c:ext>
          </c:extLst>
        </c:ser>
        <c:dLbls>
          <c:showLegendKey val="0"/>
          <c:showVal val="0"/>
          <c:showCatName val="0"/>
          <c:showSerName val="0"/>
          <c:showPercent val="0"/>
          <c:showBubbleSize val="0"/>
        </c:dLbls>
        <c:axId val="1099949231"/>
        <c:axId val="1099955951"/>
      </c:scatterChart>
      <c:valAx>
        <c:axId val="10999492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9955951"/>
        <c:crosses val="autoZero"/>
        <c:crossBetween val="midCat"/>
      </c:valAx>
      <c:valAx>
        <c:axId val="1099955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994923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600"/>
            </a:lvl1pPr>
          </a:lstStyle>
          <a:p>
            <a:endParaRPr lang="zh-CN" altLang="en-US"/>
          </a:p>
        </p:txBody>
      </p:sp>
      <p:sp>
        <p:nvSpPr>
          <p:cNvPr id="3" name="日期占位符 2"/>
          <p:cNvSpPr>
            <a:spLocks noGrp="1"/>
          </p:cNvSpPr>
          <p:nvPr>
            <p:ph type="dt" sz="quarter" idx="1"/>
          </p:nvPr>
        </p:nvSpPr>
        <p:spPr>
          <a:xfrm>
            <a:off x="5622800" y="0"/>
            <a:ext cx="4301543" cy="341064"/>
          </a:xfrm>
          <a:prstGeom prst="rect">
            <a:avLst/>
          </a:prstGeom>
        </p:spPr>
        <p:txBody>
          <a:bodyPr vert="horz" lIns="95562" tIns="47781" rIns="95562" bIns="47781" rtlCol="0"/>
          <a:lstStyle>
            <a:lvl1pPr algn="r">
              <a:defRPr sz="1600"/>
            </a:lvl1pPr>
          </a:lstStyle>
          <a:p>
            <a:fld id="{0F9B84EA-7D68-4D60-9CB1-D50884785D1C}" type="datetimeFigureOut">
              <a:rPr lang="zh-CN" altLang="en-US" smtClean="0"/>
              <a:t>2024/5/16</a:t>
            </a:fld>
            <a:endParaRPr lang="zh-CN" altLang="en-US"/>
          </a:p>
        </p:txBody>
      </p:sp>
      <p:sp>
        <p:nvSpPr>
          <p:cNvPr id="4" name="页脚占位符 3"/>
          <p:cNvSpPr>
            <a:spLocks noGrp="1"/>
          </p:cNvSpPr>
          <p:nvPr>
            <p:ph type="ftr" sz="quarter" idx="2"/>
          </p:nvPr>
        </p:nvSpPr>
        <p:spPr>
          <a:xfrm>
            <a:off x="2" y="6456613"/>
            <a:ext cx="4301543" cy="341063"/>
          </a:xfrm>
          <a:prstGeom prst="rect">
            <a:avLst/>
          </a:prstGeom>
        </p:spPr>
        <p:txBody>
          <a:bodyPr vert="horz" lIns="95562" tIns="47781" rIns="95562" bIns="47781"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622800" y="6456613"/>
            <a:ext cx="4301543" cy="341063"/>
          </a:xfrm>
          <a:prstGeom prst="rect">
            <a:avLst/>
          </a:prstGeom>
        </p:spPr>
        <p:txBody>
          <a:bodyPr vert="horz" lIns="95562" tIns="47781" rIns="95562" bIns="47781" rtlCol="0" anchor="b"/>
          <a:lstStyle>
            <a:lvl1pPr algn="r">
              <a:defRPr sz="1600"/>
            </a:lvl1pPr>
          </a:lstStyle>
          <a:p>
            <a:fld id="{8D4E0FC9-F1F8-4FAE-9988-3BA365CFD46F}" type="slidenum">
              <a:rPr lang="zh-CN" altLang="en-US" sz="1500"/>
              <a:t>‹#›</a:t>
            </a:fld>
            <a:r>
              <a:rPr lang="en-US" altLang="zh-CN" sz="1500"/>
              <a:t>/29</a:t>
            </a:r>
            <a:endParaRPr lang="zh-CN" altLang="en-US" sz="1500"/>
          </a:p>
        </p:txBody>
      </p:sp>
    </p:spTree>
    <p:extLst>
      <p:ext uri="{BB962C8B-B14F-4D97-AF65-F5344CB8AC3E}">
        <p14:creationId xmlns:p14="http://schemas.microsoft.com/office/powerpoint/2010/main" val="17134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300"/>
            </a:lvl1pPr>
          </a:lstStyle>
          <a:p>
            <a:endParaRPr lang="zh-CN" altLang="en-US"/>
          </a:p>
        </p:txBody>
      </p:sp>
      <p:sp>
        <p:nvSpPr>
          <p:cNvPr id="3" name="日期占位符 2"/>
          <p:cNvSpPr>
            <a:spLocks noGrp="1"/>
          </p:cNvSpPr>
          <p:nvPr>
            <p:ph type="dt" idx="1"/>
          </p:nvPr>
        </p:nvSpPr>
        <p:spPr>
          <a:xfrm>
            <a:off x="5622800" y="0"/>
            <a:ext cx="4301543" cy="341064"/>
          </a:xfrm>
          <a:prstGeom prst="rect">
            <a:avLst/>
          </a:prstGeom>
        </p:spPr>
        <p:txBody>
          <a:bodyPr vert="horz" lIns="95562" tIns="47781" rIns="95562" bIns="47781" rtlCol="0"/>
          <a:lstStyle>
            <a:lvl1pPr algn="r">
              <a:defRPr sz="1300"/>
            </a:lvl1pPr>
          </a:lstStyle>
          <a:p>
            <a:fld id="{5A399999-22BB-4EB1-820B-6F546983B52B}" type="datetimeFigureOut">
              <a:rPr lang="zh-CN" altLang="en-US" smtClean="0"/>
              <a:t>2024/5/16</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5562" tIns="47781" rIns="95562" bIns="47781" rtlCol="0" anchor="ctr"/>
          <a:lstStyle/>
          <a:p>
            <a:endParaRPr lang="zh-CN" altLang="en-US"/>
          </a:p>
        </p:txBody>
      </p:sp>
      <p:sp>
        <p:nvSpPr>
          <p:cNvPr id="5" name="备注占位符 4"/>
          <p:cNvSpPr>
            <a:spLocks noGrp="1"/>
          </p:cNvSpPr>
          <p:nvPr>
            <p:ph type="body" sz="quarter" idx="3"/>
          </p:nvPr>
        </p:nvSpPr>
        <p:spPr>
          <a:xfrm>
            <a:off x="992665" y="3271383"/>
            <a:ext cx="7941310" cy="2676585"/>
          </a:xfrm>
          <a:prstGeom prst="rect">
            <a:avLst/>
          </a:prstGeom>
        </p:spPr>
        <p:txBody>
          <a:bodyPr vert="horz" lIns="95562" tIns="47781" rIns="95562" bIns="4778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6456613"/>
            <a:ext cx="4301543" cy="341063"/>
          </a:xfrm>
          <a:prstGeom prst="rect">
            <a:avLst/>
          </a:prstGeom>
        </p:spPr>
        <p:txBody>
          <a:bodyPr vert="horz" lIns="95562" tIns="47781" rIns="95562" bIns="4778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622800" y="6456613"/>
            <a:ext cx="4301543" cy="341063"/>
          </a:xfrm>
          <a:prstGeom prst="rect">
            <a:avLst/>
          </a:prstGeom>
        </p:spPr>
        <p:txBody>
          <a:bodyPr vert="horz" lIns="95562" tIns="47781" rIns="95562" bIns="47781" rtlCol="0" anchor="b"/>
          <a:lstStyle>
            <a:lvl1pPr algn="r">
              <a:defRPr sz="13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914066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0D0D0D"/>
                </a:solidFill>
                <a:effectLst/>
                <a:highlight>
                  <a:srgbClr val="FFFFFF"/>
                </a:highlight>
                <a:latin typeface="Söhne"/>
              </a:rPr>
              <a:t>Hello everyone, Good morning. My name is Chen Yujie, and I am a Master’s student in Computer Science at Peking University and also a summer intern at Johns Hopkins University. I am very pleased to have the opportunity to introduce to you our summer project: "A Measurable Ranking of Pre-trained 3D Models: From Least to Most Powerful."</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4270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697271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172300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r>
              <a:rPr lang="en-US" b="1" i="0" dirty="0">
                <a:solidFill>
                  <a:srgbClr val="0D0D0D"/>
                </a:solidFill>
                <a:effectLst/>
                <a:highlight>
                  <a:srgbClr val="FFFFFF"/>
                </a:highlight>
                <a:latin typeface="Söhne"/>
              </a:rPr>
            </a:br>
            <a:r>
              <a:rPr lang="en-US" b="1" i="0" dirty="0">
                <a:solidFill>
                  <a:srgbClr val="0D0D0D"/>
                </a:solidFill>
                <a:effectLst/>
                <a:highlight>
                  <a:srgbClr val="FFFFFF"/>
                </a:highlight>
                <a:latin typeface="Söhne"/>
              </a:rPr>
              <a:t>1. Task Relatedness</a:t>
            </a:r>
          </a:p>
          <a:p>
            <a:pPr algn="l"/>
            <a:r>
              <a:rPr lang="en-US" b="0" i="0" dirty="0">
                <a:solidFill>
                  <a:srgbClr val="0D0D0D"/>
                </a:solidFill>
                <a:effectLst/>
                <a:highlight>
                  <a:srgbClr val="FFFFFF"/>
                </a:highlight>
                <a:latin typeface="Söhne"/>
              </a:rPr>
              <a:t>Task relatedness is one of the most critical factors in transfer learning. It refers to the similarity or relevance between the source task and the target task. The higher the relatedness of the tasks, the better the transfer learning performance is likely to be. This relatedness can be examined from the following aspects:</a:t>
            </a:r>
          </a:p>
          <a:p>
            <a:pPr algn="l">
              <a:buFont typeface="Arial" panose="020B0604020202020204" pitchFamily="34" charset="0"/>
              <a:buChar char="•"/>
            </a:pPr>
            <a:r>
              <a:rPr lang="en-US" b="1" i="0" dirty="0">
                <a:solidFill>
                  <a:srgbClr val="0D0D0D"/>
                </a:solidFill>
                <a:effectLst/>
                <a:highlight>
                  <a:srgbClr val="FFFFFF"/>
                </a:highlight>
                <a:latin typeface="Söhne"/>
              </a:rPr>
              <a:t>Similarity of Label Space</a:t>
            </a:r>
            <a:r>
              <a:rPr lang="en-US" b="0" i="0" dirty="0">
                <a:solidFill>
                  <a:srgbClr val="0D0D0D"/>
                </a:solidFill>
                <a:effectLst/>
                <a:highlight>
                  <a:srgbClr val="FFFFFF"/>
                </a:highlight>
                <a:latin typeface="Söhne"/>
              </a:rPr>
              <a:t>: If the label categories of the two tasks are similar or identical, the model transfer is usually smoother.</a:t>
            </a:r>
          </a:p>
          <a:p>
            <a:pPr algn="l">
              <a:buFont typeface="Arial" panose="020B0604020202020204" pitchFamily="34" charset="0"/>
              <a:buChar char="•"/>
            </a:pPr>
            <a:r>
              <a:rPr lang="en-US" b="1" i="0" dirty="0">
                <a:solidFill>
                  <a:srgbClr val="0D0D0D"/>
                </a:solidFill>
                <a:effectLst/>
                <a:highlight>
                  <a:srgbClr val="FFFFFF"/>
                </a:highlight>
                <a:latin typeface="Söhne"/>
              </a:rPr>
              <a:t>Shared Feature Space</a:t>
            </a:r>
            <a:r>
              <a:rPr lang="en-US" b="0" i="0" dirty="0">
                <a:solidFill>
                  <a:srgbClr val="0D0D0D"/>
                </a:solidFill>
                <a:effectLst/>
                <a:highlight>
                  <a:srgbClr val="FFFFFF"/>
                </a:highlight>
                <a:latin typeface="Söhne"/>
              </a:rPr>
              <a:t>: If the source and target tasks share many commonalities at the feature level, such as low-level visual features in image processing, this will aid the transfer process.</a:t>
            </a:r>
          </a:p>
          <a:p>
            <a:pPr algn="l">
              <a:buFont typeface="Arial" panose="020B0604020202020204" pitchFamily="34" charset="0"/>
              <a:buChar char="•"/>
            </a:pPr>
            <a:r>
              <a:rPr lang="en-US" b="1" i="0" dirty="0">
                <a:solidFill>
                  <a:srgbClr val="0D0D0D"/>
                </a:solidFill>
                <a:effectLst/>
                <a:highlight>
                  <a:srgbClr val="FFFFFF"/>
                </a:highlight>
                <a:latin typeface="Söhne"/>
              </a:rPr>
              <a:t>Output Relatedness</a:t>
            </a:r>
            <a:r>
              <a:rPr lang="en-US" b="0" i="0" dirty="0">
                <a:solidFill>
                  <a:srgbClr val="0D0D0D"/>
                </a:solidFill>
                <a:effectLst/>
                <a:highlight>
                  <a:srgbClr val="FFFFFF"/>
                </a:highlight>
                <a:latin typeface="Söhne"/>
              </a:rPr>
              <a:t>: For example, ranking information learned in one task may be beneficial for another task that requires sorting.</a:t>
            </a:r>
          </a:p>
          <a:p>
            <a:pPr algn="l"/>
            <a:r>
              <a:rPr lang="en-US" b="1" i="0" dirty="0">
                <a:solidFill>
                  <a:srgbClr val="0D0D0D"/>
                </a:solidFill>
                <a:effectLst/>
                <a:highlight>
                  <a:srgbClr val="FFFFFF"/>
                </a:highlight>
                <a:latin typeface="Söhne"/>
              </a:rPr>
              <a:t>2. Data Distribution</a:t>
            </a:r>
          </a:p>
          <a:p>
            <a:pPr algn="l"/>
            <a:r>
              <a:rPr lang="en-US" b="0" i="0" dirty="0">
                <a:solidFill>
                  <a:srgbClr val="0D0D0D"/>
                </a:solidFill>
                <a:effectLst/>
                <a:highlight>
                  <a:srgbClr val="FFFFFF"/>
                </a:highlight>
                <a:latin typeface="Söhne"/>
              </a:rPr>
              <a:t>Differences in data distribution are also a significant factor affecting the effectiveness of transfer learning. Ideally, the data distributions of the source and target tasks should be similar, but in practice, there are often certain differences, requiring domain adaptation. The main types of data distribution differences include:</a:t>
            </a:r>
          </a:p>
          <a:p>
            <a:pPr algn="l">
              <a:buFont typeface="Arial" panose="020B0604020202020204" pitchFamily="34" charset="0"/>
              <a:buChar char="•"/>
            </a:pPr>
            <a:r>
              <a:rPr lang="en-US" b="1" i="0" dirty="0">
                <a:solidFill>
                  <a:srgbClr val="0D0D0D"/>
                </a:solidFill>
                <a:effectLst/>
                <a:highlight>
                  <a:srgbClr val="FFFFFF"/>
                </a:highlight>
                <a:latin typeface="Söhne"/>
              </a:rPr>
              <a:t>Marginal Distribution Differences</a:t>
            </a:r>
            <a:r>
              <a:rPr lang="en-US" b="0" i="0" dirty="0">
                <a:solidFill>
                  <a:srgbClr val="0D0D0D"/>
                </a:solidFill>
                <a:effectLst/>
                <a:highlight>
                  <a:srgbClr val="FFFFFF"/>
                </a:highlight>
                <a:latin typeface="Söhne"/>
              </a:rPr>
              <a:t>: Differences in the overall distribution of data between the two tasks.</a:t>
            </a:r>
          </a:p>
          <a:p>
            <a:pPr algn="l">
              <a:buFont typeface="Arial" panose="020B0604020202020204" pitchFamily="34" charset="0"/>
              <a:buChar char="•"/>
            </a:pPr>
            <a:r>
              <a:rPr lang="en-US" b="1" i="0" dirty="0">
                <a:solidFill>
                  <a:srgbClr val="0D0D0D"/>
                </a:solidFill>
                <a:effectLst/>
                <a:highlight>
                  <a:srgbClr val="FFFFFF"/>
                </a:highlight>
                <a:latin typeface="Söhne"/>
              </a:rPr>
              <a:t>Conditional Distribution Differences</a:t>
            </a:r>
            <a:r>
              <a:rPr lang="en-US" b="0" i="0" dirty="0">
                <a:solidFill>
                  <a:srgbClr val="0D0D0D"/>
                </a:solidFill>
                <a:effectLst/>
                <a:highlight>
                  <a:srgbClr val="FFFFFF"/>
                </a:highlight>
                <a:latin typeface="Söhne"/>
              </a:rPr>
              <a:t>: Differences in the distribution of output labels given the input features.</a:t>
            </a:r>
          </a:p>
          <a:p>
            <a:pPr algn="l"/>
            <a:r>
              <a:rPr lang="en-US" b="1" i="0" dirty="0">
                <a:solidFill>
                  <a:srgbClr val="0D0D0D"/>
                </a:solidFill>
                <a:effectLst/>
                <a:highlight>
                  <a:srgbClr val="FFFFFF"/>
                </a:highlight>
                <a:latin typeface="Söhne"/>
              </a:rPr>
              <a:t>3. Model Architecture</a:t>
            </a:r>
          </a:p>
          <a:p>
            <a:pPr algn="l"/>
            <a:r>
              <a:rPr lang="en-US" b="0" i="0" dirty="0">
                <a:solidFill>
                  <a:srgbClr val="0D0D0D"/>
                </a:solidFill>
                <a:effectLst/>
                <a:highlight>
                  <a:srgbClr val="FFFFFF"/>
                </a:highlight>
                <a:latin typeface="Söhne"/>
              </a:rPr>
              <a:t>The structure of the model also impacts the effectiveness of transfer learning. Some model architectures may be more suited to capturing common features across tasks, while others may focus more on the characteristics of specific tasks. For example:</a:t>
            </a:r>
          </a:p>
          <a:p>
            <a:pPr algn="l">
              <a:buFont typeface="Arial" panose="020B0604020202020204" pitchFamily="34" charset="0"/>
              <a:buChar char="•"/>
            </a:pPr>
            <a:r>
              <a:rPr lang="en-US" b="1" i="0" dirty="0">
                <a:solidFill>
                  <a:srgbClr val="0D0D0D"/>
                </a:solidFill>
                <a:effectLst/>
                <a:highlight>
                  <a:srgbClr val="FFFFFF"/>
                </a:highlight>
                <a:latin typeface="Söhne"/>
              </a:rPr>
              <a:t>Deep Networks</a:t>
            </a:r>
            <a:r>
              <a:rPr lang="en-US" b="0" i="0" dirty="0">
                <a:solidFill>
                  <a:srgbClr val="0D0D0D"/>
                </a:solidFill>
                <a:effectLst/>
                <a:highlight>
                  <a:srgbClr val="FFFFFF"/>
                </a:highlight>
                <a:latin typeface="Söhne"/>
              </a:rPr>
              <a:t>: Deep networks often learn more abstract features, which helps achieve better transfer in both visual and language tasks.</a:t>
            </a:r>
          </a:p>
          <a:p>
            <a:pPr algn="l">
              <a:buFont typeface="Arial" panose="020B0604020202020204" pitchFamily="34" charset="0"/>
              <a:buChar char="•"/>
            </a:pPr>
            <a:r>
              <a:rPr lang="en-US" b="1" i="0" dirty="0">
                <a:solidFill>
                  <a:srgbClr val="0D0D0D"/>
                </a:solidFill>
                <a:effectLst/>
                <a:highlight>
                  <a:srgbClr val="FFFFFF"/>
                </a:highlight>
                <a:latin typeface="Söhne"/>
              </a:rPr>
              <a:t>Modular Design</a:t>
            </a:r>
            <a:r>
              <a:rPr lang="en-US" b="0" i="0" dirty="0">
                <a:solidFill>
                  <a:srgbClr val="0D0D0D"/>
                </a:solidFill>
                <a:effectLst/>
                <a:highlight>
                  <a:srgbClr val="FFFFFF"/>
                </a:highlight>
                <a:latin typeface="Söhne"/>
              </a:rPr>
              <a:t>: Some models use a modular or multi-task learning framework, which can share knowledge more effectively across different tasks.</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37052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br>
              <a:rPr lang="en-US" dirty="0"/>
            </a:br>
            <a:r>
              <a:rPr lang="en-US" b="0" i="0" dirty="0">
                <a:solidFill>
                  <a:srgbClr val="0D0D0D"/>
                </a:solidFill>
                <a:effectLst/>
                <a:highlight>
                  <a:srgbClr val="FFFFFF"/>
                </a:highlight>
                <a:latin typeface="Söhne"/>
              </a:rPr>
              <a:t>When you need to choose a model to complete downstream 3D image segmentation tasks, as shown here, there are more than 20 options available, including UNETR, </a:t>
            </a:r>
            <a:r>
              <a:rPr lang="en-US" b="0" i="0" dirty="0" err="1">
                <a:solidFill>
                  <a:srgbClr val="0D0D0D"/>
                </a:solidFill>
                <a:effectLst/>
                <a:highlight>
                  <a:srgbClr val="FFFFFF"/>
                </a:highlight>
                <a:latin typeface="Söhne"/>
              </a:rPr>
              <a:t>Swin</a:t>
            </a:r>
            <a:r>
              <a:rPr lang="en-US" b="0" i="0" dirty="0">
                <a:solidFill>
                  <a:srgbClr val="0D0D0D"/>
                </a:solidFill>
                <a:effectLst/>
                <a:highlight>
                  <a:srgbClr val="FFFFFF"/>
                </a:highlight>
                <a:latin typeface="Söhne"/>
              </a:rPr>
              <a:t>-UNETR, and others. The traditional approach involves using fine-tuning, which means adjusting these models on the target dataset. However, this can consume a significant amount of time and computational resources.</a:t>
            </a: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endParaRPr lang="en-US" b="0" i="0" dirty="0">
              <a:solidFill>
                <a:srgbClr val="0D0D0D"/>
              </a:solidFill>
              <a:effectLst/>
              <a:highlight>
                <a:srgbClr val="FFFFFF"/>
              </a:highlight>
              <a:latin typeface="Söhne"/>
            </a:endParaRP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r>
              <a:rPr lang="en-US" b="0" i="0" dirty="0">
                <a:solidFill>
                  <a:srgbClr val="0D0D0D"/>
                </a:solidFill>
                <a:effectLst/>
                <a:highlight>
                  <a:srgbClr val="FFFFFF"/>
                </a:highlight>
                <a:latin typeface="Söhne"/>
              </a:rPr>
              <a:t>We want to quickly rank the performance of checkpoints on a target task without using fine-tuning in the field of 3D image segmentation, and explore why some checkpoints perform well and why others perform poorly.</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16022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here are two methods to assess the performance of pretrained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checkpoints on downstream tasks, i.e., model transferability. The first method is a linear classifier,</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but it cannot be used for image segmentation tasks. The second method is fine-tuning, which is the</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gold standard but is inefficient due to its substantial computational resource consumption</a:t>
            </a:r>
            <a:endParaRPr lang="en-US" b="0" i="0" dirty="0">
              <a:solidFill>
                <a:srgbClr val="495365"/>
              </a:solidFill>
              <a:effectLst/>
              <a:highlight>
                <a:srgbClr val="FFFFFF"/>
              </a:highlight>
              <a:latin typeface="Lato" panose="020F0502020204030203"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118089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eaLnBrk="0" fontAlgn="base" hangingPunct="0">
              <a:lnSpc>
                <a:spcPct val="210000"/>
              </a:lnSpc>
              <a:spcBef>
                <a:spcPct val="20000"/>
              </a:spcBef>
              <a:spcAft>
                <a:spcPct val="0"/>
              </a:spcAft>
              <a:buClr>
                <a:srgbClr val="000099"/>
              </a:buClr>
              <a:buFont typeface="Wingdings" panose="05000000000000000000" pitchFamily="2" charset="2"/>
              <a:buNone/>
              <a:defRPr/>
            </a:pPr>
            <a:r>
              <a:rPr lang="en-US" altLang="zh-CN" dirty="0"/>
              <a:t>We have done some experiments to test transferability of models.</a:t>
            </a:r>
            <a:r>
              <a:rPr lang="en-US" b="0" i="0" dirty="0">
                <a:solidFill>
                  <a:srgbClr val="0D0D0D"/>
                </a:solidFill>
                <a:effectLst/>
                <a:highlight>
                  <a:srgbClr val="FFFFFF"/>
                </a:highlight>
                <a:latin typeface="Söhne"/>
              </a:rPr>
              <a:t> As shown in the table, we used our generic training script to load four checkpoints on the MSD prostate dataset for 5-fold cross validation. The results in the table are the average scores from the 5-fold cross validation. Since the generic training script already includes the mainstream backbones, there is no need to modify the training script when loading most checkpoints.</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74841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25619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417823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67479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77732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rgbClr val="092C74"/>
              </a:solidFill>
            </a:ln>
          </p:spPr>
          <p:style>
            <a:lnRef idx="1">
              <a:schemeClr val="accent1"/>
            </a:lnRef>
            <a:fillRef idx="0">
              <a:schemeClr val="accent1"/>
            </a:fillRef>
            <a:effectRef idx="0">
              <a:schemeClr val="accent1"/>
            </a:effectRef>
            <a:fontRef idx="minor">
              <a:schemeClr val="tx1"/>
            </a:fontRef>
          </p:style>
        </p:cxn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38150" y="167490"/>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tx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pic>
        <p:nvPicPr>
          <p:cNvPr id="1026" name="Picture 2" descr="Brand Guidelines">
            <a:extLst>
              <a:ext uri="{FF2B5EF4-FFF2-40B4-BE49-F238E27FC236}">
                <a16:creationId xmlns:a16="http://schemas.microsoft.com/office/drawing/2014/main" id="{62C6EA27-963C-0E87-9161-238DA604EBF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2334" y="243569"/>
            <a:ext cx="555156" cy="593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4" name="文本框 53"/>
          <p:cNvSpPr txBox="1"/>
          <p:nvPr userDrawn="1"/>
        </p:nvSpPr>
        <p:spPr>
          <a:xfrm>
            <a:off x="6809256" y="136020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80" name="文本框 79"/>
          <p:cNvSpPr txBox="1"/>
          <p:nvPr userDrawn="1"/>
        </p:nvSpPr>
        <p:spPr>
          <a:xfrm>
            <a:off x="6809256" y="2253654"/>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81" name="文本框 80"/>
          <p:cNvSpPr txBox="1"/>
          <p:nvPr userDrawn="1"/>
        </p:nvSpPr>
        <p:spPr>
          <a:xfrm>
            <a:off x="6809256" y="3148379"/>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82" name="文本框 81"/>
          <p:cNvSpPr txBox="1"/>
          <p:nvPr userDrawn="1"/>
        </p:nvSpPr>
        <p:spPr>
          <a:xfrm>
            <a:off x="6809256" y="4021629"/>
            <a:ext cx="675822" cy="584775"/>
          </a:xfrm>
          <a:prstGeom prst="rect">
            <a:avLst/>
          </a:prstGeom>
          <a:noFill/>
        </p:spPr>
        <p:txBody>
          <a:bodyPr wrap="square" rtlCol="0">
            <a:spAutoFit/>
          </a:bodyPr>
          <a:lstStyle/>
          <a:p>
            <a:r>
              <a:rPr lang="en-US" altLang="zh-CN" sz="3200" b="1">
                <a:solidFill>
                  <a:schemeClr val="bg1">
                    <a:lumMod val="65000"/>
                  </a:schemeClr>
                </a:solidFill>
              </a:rPr>
              <a:t>04.</a:t>
            </a:r>
            <a:endParaRPr lang="zh-CN" altLang="en-US" sz="3200" b="1">
              <a:solidFill>
                <a:schemeClr val="bg1">
                  <a:lumMod val="65000"/>
                </a:schemeClr>
              </a:solidFill>
            </a:endParaRPr>
          </a:p>
        </p:txBody>
      </p:sp>
      <p:sp>
        <p:nvSpPr>
          <p:cNvPr id="83" name="文本框 82"/>
          <p:cNvSpPr txBox="1"/>
          <p:nvPr userDrawn="1"/>
        </p:nvSpPr>
        <p:spPr>
          <a:xfrm>
            <a:off x="6809256" y="4921514"/>
            <a:ext cx="675822" cy="584775"/>
          </a:xfrm>
          <a:prstGeom prst="rect">
            <a:avLst/>
          </a:prstGeom>
          <a:noFill/>
        </p:spPr>
        <p:txBody>
          <a:bodyPr wrap="square" rtlCol="0">
            <a:spAutoFit/>
          </a:bodyPr>
          <a:lstStyle/>
          <a:p>
            <a:r>
              <a:rPr lang="en-US" altLang="zh-CN" sz="3200" b="1">
                <a:solidFill>
                  <a:schemeClr val="bg1">
                    <a:lumMod val="65000"/>
                  </a:schemeClr>
                </a:solidFill>
              </a:rPr>
              <a:t>05.</a:t>
            </a:r>
            <a:endParaRPr lang="zh-CN" altLang="en-US" sz="3200" b="1">
              <a:solidFill>
                <a:schemeClr val="bg1">
                  <a:lumMod val="65000"/>
                </a:scheme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a:solidFill>
                  <a:schemeClr val="bg1">
                    <a:lumMod val="65000"/>
                  </a:schemeClr>
                </a:solidFill>
              </a:rPr>
              <a:t>04.</a:t>
            </a:r>
            <a:endParaRPr lang="zh-CN" altLang="en-US" sz="3200" b="1">
              <a:solidFill>
                <a:schemeClr val="bg1">
                  <a:lumMod val="65000"/>
                </a:schemeClr>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a:solidFill>
                  <a:schemeClr val="bg1">
                    <a:lumMod val="65000"/>
                  </a:schemeClr>
                </a:solidFill>
              </a:rPr>
              <a:t>05.</a:t>
            </a:r>
            <a:endParaRPr lang="zh-CN" altLang="en-US" sz="3200" b="1">
              <a:solidFill>
                <a:schemeClr val="bg1">
                  <a:lumMod val="65000"/>
                </a:schemeClr>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0" name="文本框 49"/>
          <p:cNvSpPr txBox="1"/>
          <p:nvPr userDrawn="1"/>
        </p:nvSpPr>
        <p:spPr>
          <a:xfrm>
            <a:off x="6814865" y="1512604"/>
            <a:ext cx="790891"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51" name="文本框 50"/>
          <p:cNvSpPr txBox="1"/>
          <p:nvPr userDrawn="1"/>
        </p:nvSpPr>
        <p:spPr>
          <a:xfrm>
            <a:off x="6814865" y="2596050"/>
            <a:ext cx="882965"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52" name="文本框 51"/>
          <p:cNvSpPr txBox="1"/>
          <p:nvPr userDrawn="1"/>
        </p:nvSpPr>
        <p:spPr>
          <a:xfrm>
            <a:off x="6814866" y="3679496"/>
            <a:ext cx="882964"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53" name="文本框 52"/>
          <p:cNvSpPr txBox="1"/>
          <p:nvPr userDrawn="1"/>
        </p:nvSpPr>
        <p:spPr>
          <a:xfrm>
            <a:off x="6814866" y="4762941"/>
            <a:ext cx="882964"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805046"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5" y="2253654"/>
            <a:ext cx="888575"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5" y="3148379"/>
            <a:ext cx="805047"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5" y="4021629"/>
            <a:ext cx="950325"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921514"/>
            <a:ext cx="805046"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
        <p:nvSpPr>
          <p:cNvPr id="3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29525" y="2260804"/>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BB312-9944-42F9-A9D3-4B8BC578CE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200" normalizeH="0" baseline="0" dirty="0">
                <a:solidFill>
                  <a:srgbClr val="212529"/>
                </a:solidFill>
                <a:latin typeface="+mn-ea"/>
                <a:ea typeface="Microsoft YaHei" panose="020B0503020204020204" pitchFamily="34" charset="-122"/>
                <a:cs typeface="+mn-ea"/>
                <a:sym typeface="Arial" panose="020B0604020202090204" pitchFamily="34" charset="0"/>
              </a:rPr>
              <a:t> </a:t>
            </a:r>
            <a:r>
              <a:rPr lang="en-US" sz="4000" b="1" spc="200" dirty="0">
                <a:solidFill>
                  <a:srgbClr val="212529"/>
                </a:solidFill>
                <a:latin typeface="+mn-ea"/>
                <a:ea typeface="Microsoft YaHei" panose="020B0503020204020204" pitchFamily="34" charset="-122"/>
                <a:cs typeface="+mn-ea"/>
              </a:rPr>
              <a:t>A Measurable Ranking of Pre-trained 3D Models:</a:t>
            </a:r>
            <a:br>
              <a:rPr lang="en-US" sz="4000" b="1" spc="200" dirty="0">
                <a:solidFill>
                  <a:srgbClr val="212529"/>
                </a:solidFill>
                <a:latin typeface="+mn-ea"/>
                <a:ea typeface="Microsoft YaHei" panose="020B0503020204020204" pitchFamily="34" charset="-122"/>
                <a:cs typeface="+mn-ea"/>
              </a:rPr>
            </a:br>
            <a:r>
              <a:rPr lang="en-US" sz="4000" b="1" spc="200" dirty="0">
                <a:solidFill>
                  <a:srgbClr val="212529"/>
                </a:solidFill>
                <a:latin typeface="+mn-ea"/>
                <a:ea typeface="Microsoft YaHei" panose="020B0503020204020204" pitchFamily="34" charset="-122"/>
                <a:cs typeface="+mn-ea"/>
              </a:rPr>
              <a:t>from Least to Most Powerful</a:t>
            </a:r>
            <a:endParaRPr lang="zh-CN" altLang="en-US" sz="4000" b="1" spc="200" dirty="0">
              <a:solidFill>
                <a:srgbClr val="212529"/>
              </a:solidFill>
              <a:latin typeface="+mn-ea"/>
              <a:ea typeface="Microsoft YaHei" panose="020B0503020204020204" pitchFamily="34" charset="-122"/>
              <a:cs typeface="+mn-ea"/>
              <a:sym typeface="Arial" panose="020B0604020202090204" pitchFamily="34" charset="0"/>
            </a:endParaRPr>
          </a:p>
        </p:txBody>
      </p:sp>
      <p:sp>
        <p:nvSpPr>
          <p:cNvPr id="70" name="矩形 69"/>
          <p:cNvSpPr/>
          <p:nvPr/>
        </p:nvSpPr>
        <p:spPr>
          <a:xfrm>
            <a:off x="1371022" y="2245334"/>
            <a:ext cx="665278" cy="45720"/>
          </a:xfrm>
          <a:prstGeom prst="rect">
            <a:avLst/>
          </a:prstGeom>
          <a:solidFill>
            <a:srgbClr val="092C74"/>
          </a:solidFill>
          <a:ln>
            <a:solidFill>
              <a:schemeClr val="accent1"/>
            </a:solidFill>
          </a:ln>
        </p:spPr>
        <p:txBody>
          <a:bodyPr vert="horz" wrap="square" lIns="91440" tIns="45720" rIns="91440" bIns="45720" numCol="1" anchor="t" anchorCtr="0" compatLnSpc="1"/>
          <a:lstStyle/>
          <a:p>
            <a:endParaRPr lang="zh-CN" altLang="en-US" dirty="0">
              <a:solidFill>
                <a:srgbClr val="FFFFFF"/>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a:t>&lt; </a:t>
            </a:r>
            <a:fld id="{A548B57D-AE10-4CF7-A9DF-59FEFA91B28E}" type="slidenum">
              <a:rPr lang="zh-CN" altLang="en-US" smtClean="0"/>
              <a:t>1</a:t>
            </a:fld>
            <a:r>
              <a:rPr lang="zh-CN" altLang="en-US"/>
              <a:t> </a:t>
            </a:r>
            <a:r>
              <a:rPr lang="en-US" altLang="zh-CN"/>
              <a:t>&gt;</a:t>
            </a:r>
            <a:endParaRPr lang="zh-CN" altLang="en-US"/>
          </a:p>
        </p:txBody>
      </p:sp>
      <p:sp>
        <p:nvSpPr>
          <p:cNvPr id="5" name="TextBox 4">
            <a:extLst>
              <a:ext uri="{FF2B5EF4-FFF2-40B4-BE49-F238E27FC236}">
                <a16:creationId xmlns:a16="http://schemas.microsoft.com/office/drawing/2014/main" id="{FE75D71E-0121-4AEE-DE5F-254203F27635}"/>
              </a:ext>
            </a:extLst>
          </p:cNvPr>
          <p:cNvSpPr txBox="1"/>
          <p:nvPr/>
        </p:nvSpPr>
        <p:spPr>
          <a:xfrm>
            <a:off x="5059473" y="4825218"/>
            <a:ext cx="2264899" cy="707886"/>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Yujie Chen</a:t>
            </a:r>
          </a:p>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2024.5.16</a:t>
            </a:r>
          </a:p>
        </p:txBody>
      </p:sp>
      <p:pic>
        <p:nvPicPr>
          <p:cNvPr id="1026" name="Picture 2" descr="Brand Guidelines">
            <a:extLst>
              <a:ext uri="{FF2B5EF4-FFF2-40B4-BE49-F238E27FC236}">
                <a16:creationId xmlns:a16="http://schemas.microsoft.com/office/drawing/2014/main" id="{311FF2A3-EFB3-85CC-CE61-C0F2CF4A3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304" y="1045072"/>
            <a:ext cx="1121984" cy="120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133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10</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3: A</a:t>
            </a:r>
            <a:r>
              <a:rPr lang="en-US" altLang="zh-CN" sz="2800" dirty="0">
                <a:latin typeface="+mn-ea"/>
                <a:ea typeface="+mn-ea"/>
                <a:sym typeface="Arial" panose="020B0604020202090204" pitchFamily="34" charset="0"/>
              </a:rPr>
              <a:t>dd N</a:t>
            </a:r>
            <a:r>
              <a:rPr lang="en-US" altLang="en-US" sz="2800" dirty="0">
                <a:latin typeface="+mn-ea"/>
                <a:ea typeface="+mn-ea"/>
              </a:rPr>
              <a:t>oise to Labels</a:t>
            </a:r>
            <a:endParaRPr lang="zh-CN" altLang="en-US" sz="2800" dirty="0">
              <a:latin typeface="+mn-ea"/>
              <a:ea typeface="+mn-ea"/>
              <a:sym typeface="Arial" panose="020B0604020202090204" pitchFamily="34" charset="0"/>
            </a:endParaRPr>
          </a:p>
        </p:txBody>
      </p:sp>
      <p:grpSp>
        <p:nvGrpSpPr>
          <p:cNvPr id="33" name="Group 32">
            <a:extLst>
              <a:ext uri="{FF2B5EF4-FFF2-40B4-BE49-F238E27FC236}">
                <a16:creationId xmlns:a16="http://schemas.microsoft.com/office/drawing/2014/main" id="{AD4F59A6-A956-7670-BD52-E649384A51D2}"/>
              </a:ext>
            </a:extLst>
          </p:cNvPr>
          <p:cNvGrpSpPr/>
          <p:nvPr/>
        </p:nvGrpSpPr>
        <p:grpSpPr>
          <a:xfrm>
            <a:off x="3222568" y="2808790"/>
            <a:ext cx="8526423" cy="3294604"/>
            <a:chOff x="3264936" y="3305179"/>
            <a:chExt cx="8526423" cy="3294604"/>
          </a:xfrm>
        </p:grpSpPr>
        <p:grpSp>
          <p:nvGrpSpPr>
            <p:cNvPr id="21" name="Group 20">
              <a:extLst>
                <a:ext uri="{FF2B5EF4-FFF2-40B4-BE49-F238E27FC236}">
                  <a16:creationId xmlns:a16="http://schemas.microsoft.com/office/drawing/2014/main" id="{EACFA367-16B8-9BFC-4385-B1311FCC9485}"/>
                </a:ext>
              </a:extLst>
            </p:cNvPr>
            <p:cNvGrpSpPr/>
            <p:nvPr/>
          </p:nvGrpSpPr>
          <p:grpSpPr>
            <a:xfrm>
              <a:off x="3264936" y="4825649"/>
              <a:ext cx="8484055" cy="1774134"/>
              <a:chOff x="3154904" y="3152779"/>
              <a:chExt cx="8484055" cy="1774134"/>
            </a:xfrm>
          </p:grpSpPr>
          <p:pic>
            <p:nvPicPr>
              <p:cNvPr id="6" name="Picture 2" descr="Neural - Free computer icons">
                <a:extLst>
                  <a:ext uri="{FF2B5EF4-FFF2-40B4-BE49-F238E27FC236}">
                    <a16:creationId xmlns:a16="http://schemas.microsoft.com/office/drawing/2014/main" id="{C6653A42-EDDD-3044-ABA9-3ADFEAB9B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6668209" y="315277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68E3A1-2EDE-1F12-FCBD-202471007E3A}"/>
                  </a:ext>
                </a:extLst>
              </p:cNvPr>
              <p:cNvSpPr txBox="1"/>
              <p:nvPr/>
            </p:nvSpPr>
            <p:spPr>
              <a:xfrm>
                <a:off x="6085398" y="431234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U-Net</a:t>
                </a:r>
              </a:p>
            </p:txBody>
          </p:sp>
          <p:cxnSp>
            <p:nvCxnSpPr>
              <p:cNvPr id="8" name="Straight Arrow Connector 7">
                <a:extLst>
                  <a:ext uri="{FF2B5EF4-FFF2-40B4-BE49-F238E27FC236}">
                    <a16:creationId xmlns:a16="http://schemas.microsoft.com/office/drawing/2014/main" id="{7F10E956-C987-762A-B1E3-AEA16178532F}"/>
                  </a:ext>
                </a:extLst>
              </p:cNvPr>
              <p:cNvCxnSpPr/>
              <p:nvPr/>
            </p:nvCxnSpPr>
            <p:spPr>
              <a:xfrm>
                <a:off x="7954259"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F9D20CD-A0DF-509B-B442-2E42FB872164}"/>
                  </a:ext>
                </a:extLst>
              </p:cNvPr>
              <p:cNvSpPr txBox="1"/>
              <p:nvPr/>
            </p:nvSpPr>
            <p:spPr>
              <a:xfrm>
                <a:off x="7827775"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0" name="Graphic 9" descr="Database outline">
                <a:extLst>
                  <a:ext uri="{FF2B5EF4-FFF2-40B4-BE49-F238E27FC236}">
                    <a16:creationId xmlns:a16="http://schemas.microsoft.com/office/drawing/2014/main" id="{453DC27F-D7B6-A7E4-63EC-230E660AF4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0629" y="3218272"/>
                <a:ext cx="914400" cy="914400"/>
              </a:xfrm>
              <a:prstGeom prst="rect">
                <a:avLst/>
              </a:prstGeom>
            </p:spPr>
          </p:pic>
          <p:sp>
            <p:nvSpPr>
              <p:cNvPr id="11" name="TextBox 10">
                <a:extLst>
                  <a:ext uri="{FF2B5EF4-FFF2-40B4-BE49-F238E27FC236}">
                    <a16:creationId xmlns:a16="http://schemas.microsoft.com/office/drawing/2014/main" id="{73C40A2A-4DA9-B295-94C1-864C38FB4994}"/>
                  </a:ext>
                </a:extLst>
              </p:cNvPr>
              <p:cNvSpPr txBox="1"/>
              <p:nvPr/>
            </p:nvSpPr>
            <p:spPr>
              <a:xfrm>
                <a:off x="8736211" y="4273140"/>
                <a:ext cx="290274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rPr>
                  <a:t>Totalsegmentator</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cxnSp>
            <p:nvCxnSpPr>
              <p:cNvPr id="17" name="Straight Arrow Connector 16">
                <a:extLst>
                  <a:ext uri="{FF2B5EF4-FFF2-40B4-BE49-F238E27FC236}">
                    <a16:creationId xmlns:a16="http://schemas.microsoft.com/office/drawing/2014/main" id="{87256833-2E38-8B8C-D6F3-8F46D2DA3C25}"/>
                  </a:ext>
                </a:extLst>
              </p:cNvPr>
              <p:cNvCxnSpPr/>
              <p:nvPr/>
            </p:nvCxnSpPr>
            <p:spPr>
              <a:xfrm>
                <a:off x="5201025"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BD1F54A-9907-DA52-F416-D77A1CA2661F}"/>
                  </a:ext>
                </a:extLst>
              </p:cNvPr>
              <p:cNvSpPr txBox="1"/>
              <p:nvPr/>
            </p:nvSpPr>
            <p:spPr>
              <a:xfrm>
                <a:off x="5074541"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a:t>
                </a:r>
              </a:p>
            </p:txBody>
          </p:sp>
          <p:pic>
            <p:nvPicPr>
              <p:cNvPr id="19" name="Graphic 18" descr="Database outline">
                <a:extLst>
                  <a:ext uri="{FF2B5EF4-FFF2-40B4-BE49-F238E27FC236}">
                    <a16:creationId xmlns:a16="http://schemas.microsoft.com/office/drawing/2014/main" id="{B60278C4-1DB3-9811-06F0-2A474F7CF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38" y="3340854"/>
                <a:ext cx="914400" cy="914400"/>
              </a:xfrm>
              <a:prstGeom prst="rect">
                <a:avLst/>
              </a:prstGeom>
            </p:spPr>
          </p:pic>
          <p:sp>
            <p:nvSpPr>
              <p:cNvPr id="20" name="TextBox 19">
                <a:extLst>
                  <a:ext uri="{FF2B5EF4-FFF2-40B4-BE49-F238E27FC236}">
                    <a16:creationId xmlns:a16="http://schemas.microsoft.com/office/drawing/2014/main" id="{6FD19662-6EC3-2663-0E22-34404EE7DD45}"/>
                  </a:ext>
                </a:extLst>
              </p:cNvPr>
              <p:cNvSpPr txBox="1"/>
              <p:nvPr/>
            </p:nvSpPr>
            <p:spPr>
              <a:xfrm>
                <a:off x="3154904" y="4219027"/>
                <a:ext cx="3080067" cy="707886"/>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SARAMIS Data with Gaussian Blurred Labels</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2" name="Group 21">
              <a:extLst>
                <a:ext uri="{FF2B5EF4-FFF2-40B4-BE49-F238E27FC236}">
                  <a16:creationId xmlns:a16="http://schemas.microsoft.com/office/drawing/2014/main" id="{4BB33F61-6D8A-E77E-2160-2A6EA488178D}"/>
                </a:ext>
              </a:extLst>
            </p:cNvPr>
            <p:cNvGrpSpPr/>
            <p:nvPr/>
          </p:nvGrpSpPr>
          <p:grpSpPr>
            <a:xfrm>
              <a:off x="3788588" y="3305179"/>
              <a:ext cx="8002771" cy="1559676"/>
              <a:chOff x="3636188" y="3152779"/>
              <a:chExt cx="8002771" cy="1559676"/>
            </a:xfrm>
          </p:grpSpPr>
          <p:pic>
            <p:nvPicPr>
              <p:cNvPr id="23" name="Picture 2" descr="Neural - Free computer icons">
                <a:extLst>
                  <a:ext uri="{FF2B5EF4-FFF2-40B4-BE49-F238E27FC236}">
                    <a16:creationId xmlns:a16="http://schemas.microsoft.com/office/drawing/2014/main" id="{9F439DEC-CF71-997A-98F8-F317741F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6668209" y="315277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2171041-E72C-9C65-2DAE-54A8DEACD322}"/>
                  </a:ext>
                </a:extLst>
              </p:cNvPr>
              <p:cNvSpPr txBox="1"/>
              <p:nvPr/>
            </p:nvSpPr>
            <p:spPr>
              <a:xfrm>
                <a:off x="6085398" y="431234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U-Net</a:t>
                </a:r>
              </a:p>
            </p:txBody>
          </p:sp>
          <p:cxnSp>
            <p:nvCxnSpPr>
              <p:cNvPr id="25" name="Straight Arrow Connector 24">
                <a:extLst>
                  <a:ext uri="{FF2B5EF4-FFF2-40B4-BE49-F238E27FC236}">
                    <a16:creationId xmlns:a16="http://schemas.microsoft.com/office/drawing/2014/main" id="{76827795-5C50-8DF1-B06E-5060B0111BC9}"/>
                  </a:ext>
                </a:extLst>
              </p:cNvPr>
              <p:cNvCxnSpPr/>
              <p:nvPr/>
            </p:nvCxnSpPr>
            <p:spPr>
              <a:xfrm>
                <a:off x="7954259"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95B5A10-3D37-F9A1-92A1-A575CBBA5302}"/>
                  </a:ext>
                </a:extLst>
              </p:cNvPr>
              <p:cNvSpPr txBox="1"/>
              <p:nvPr/>
            </p:nvSpPr>
            <p:spPr>
              <a:xfrm>
                <a:off x="7827775"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27" name="Graphic 26" descr="Database outline">
                <a:extLst>
                  <a:ext uri="{FF2B5EF4-FFF2-40B4-BE49-F238E27FC236}">
                    <a16:creationId xmlns:a16="http://schemas.microsoft.com/office/drawing/2014/main" id="{F152A236-B3A9-4579-0727-5AD655886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0629" y="3218272"/>
                <a:ext cx="914400" cy="914400"/>
              </a:xfrm>
              <a:prstGeom prst="rect">
                <a:avLst/>
              </a:prstGeom>
            </p:spPr>
          </p:pic>
          <p:sp>
            <p:nvSpPr>
              <p:cNvPr id="28" name="TextBox 27">
                <a:extLst>
                  <a:ext uri="{FF2B5EF4-FFF2-40B4-BE49-F238E27FC236}">
                    <a16:creationId xmlns:a16="http://schemas.microsoft.com/office/drawing/2014/main" id="{9A3E3DEF-8DE8-CF44-0805-08AD6E211A9B}"/>
                  </a:ext>
                </a:extLst>
              </p:cNvPr>
              <p:cNvSpPr txBox="1"/>
              <p:nvPr/>
            </p:nvSpPr>
            <p:spPr>
              <a:xfrm>
                <a:off x="8736211" y="4273140"/>
                <a:ext cx="290274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rPr>
                  <a:t>Totalsegmentator</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cxnSp>
            <p:nvCxnSpPr>
              <p:cNvPr id="29" name="Straight Arrow Connector 28">
                <a:extLst>
                  <a:ext uri="{FF2B5EF4-FFF2-40B4-BE49-F238E27FC236}">
                    <a16:creationId xmlns:a16="http://schemas.microsoft.com/office/drawing/2014/main" id="{5E71BCD1-54C9-0DA8-0409-681AFB0A7DEF}"/>
                  </a:ext>
                </a:extLst>
              </p:cNvPr>
              <p:cNvCxnSpPr/>
              <p:nvPr/>
            </p:nvCxnSpPr>
            <p:spPr>
              <a:xfrm>
                <a:off x="5201025"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AFA837B-335D-FE7B-B371-986B55971D6C}"/>
                  </a:ext>
                </a:extLst>
              </p:cNvPr>
              <p:cNvSpPr txBox="1"/>
              <p:nvPr/>
            </p:nvSpPr>
            <p:spPr>
              <a:xfrm>
                <a:off x="5074541"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a:t>
                </a:r>
              </a:p>
            </p:txBody>
          </p:sp>
          <p:pic>
            <p:nvPicPr>
              <p:cNvPr id="31" name="Graphic 30" descr="Database outline">
                <a:extLst>
                  <a:ext uri="{FF2B5EF4-FFF2-40B4-BE49-F238E27FC236}">
                    <a16:creationId xmlns:a16="http://schemas.microsoft.com/office/drawing/2014/main" id="{91F8F110-3C3D-3A1B-4D62-CA13535961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38" y="3340854"/>
                <a:ext cx="914400" cy="914400"/>
              </a:xfrm>
              <a:prstGeom prst="rect">
                <a:avLst/>
              </a:prstGeom>
            </p:spPr>
          </p:pic>
          <p:sp>
            <p:nvSpPr>
              <p:cNvPr id="32" name="TextBox 31">
                <a:extLst>
                  <a:ext uri="{FF2B5EF4-FFF2-40B4-BE49-F238E27FC236}">
                    <a16:creationId xmlns:a16="http://schemas.microsoft.com/office/drawing/2014/main" id="{9B192B35-CAA4-0515-899A-AE9B66F6BF43}"/>
                  </a:ext>
                </a:extLst>
              </p:cNvPr>
              <p:cNvSpPr txBox="1"/>
              <p:nvPr/>
            </p:nvSpPr>
            <p:spPr>
              <a:xfrm>
                <a:off x="3636188" y="4273140"/>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SARAMIS</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grpSp>
      </p:grpSp>
      <p:sp>
        <p:nvSpPr>
          <p:cNvPr id="40" name="TextBox 39">
            <a:extLst>
              <a:ext uri="{FF2B5EF4-FFF2-40B4-BE49-F238E27FC236}">
                <a16:creationId xmlns:a16="http://schemas.microsoft.com/office/drawing/2014/main" id="{469C9823-3ADD-D8C0-3524-53C8750C3312}"/>
              </a:ext>
            </a:extLst>
          </p:cNvPr>
          <p:cNvSpPr txBox="1"/>
          <p:nvPr/>
        </p:nvSpPr>
        <p:spPr>
          <a:xfrm>
            <a:off x="84724" y="802682"/>
            <a:ext cx="11235603" cy="2180469"/>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800" b="1" dirty="0">
                <a:latin typeface="+mn-ea"/>
                <a:ea typeface="+mn-ea"/>
                <a:sym typeface="Arial" panose="020B0604020202090204" pitchFamily="34" charset="0"/>
              </a:rPr>
              <a:t>Verify the impact of </a:t>
            </a:r>
            <a:r>
              <a:rPr lang="en-US" sz="2800" b="1" dirty="0">
                <a:solidFill>
                  <a:srgbClr val="FF0000"/>
                </a:solidFill>
                <a:latin typeface="+mn-ea"/>
                <a:ea typeface="+mn-ea"/>
                <a:sym typeface="Arial" panose="020B0604020202090204" pitchFamily="34" charset="0"/>
              </a:rPr>
              <a:t>label quality </a:t>
            </a:r>
            <a:r>
              <a:rPr lang="en-US" sz="2800" b="1" dirty="0">
                <a:latin typeface="+mn-ea"/>
                <a:ea typeface="+mn-ea"/>
                <a:sym typeface="Arial" panose="020B0604020202090204" pitchFamily="34" charset="0"/>
              </a:rPr>
              <a:t>on model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1800" dirty="0">
                <a:latin typeface="Arial" panose="020B0604020202090204" pitchFamily="34" charset="0"/>
                <a:ea typeface="微软雅黑" panose="020B0503020204020204" pitchFamily="34" charset="-122"/>
                <a:cs typeface="+mn-ea"/>
              </a:rPr>
              <a:t>SARAMIS</a:t>
            </a:r>
            <a:r>
              <a:rPr lang="en-US" sz="1800" dirty="0">
                <a:latin typeface="Arial" panose="020B0604020202090204" pitchFamily="34" charset="0"/>
                <a:ea typeface="微软雅黑" panose="020B0503020204020204" pitchFamily="34" charset="-122"/>
                <a:cs typeface="+mn-ea"/>
                <a:sym typeface="Arial" panose="020B0604020202090204" pitchFamily="34" charset="0"/>
              </a:rPr>
              <a:t> Data has high-quality labels</a:t>
            </a:r>
            <a:endParaRPr lang="en-US" dirty="0">
              <a:latin typeface="Arial" panose="020B0604020202090204" pitchFamily="34" charset="0"/>
              <a:ea typeface="微软雅黑" panose="020B0503020204020204" pitchFamily="34" charset="-122"/>
              <a:cs typeface="+mn-ea"/>
            </a:endParaRP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dirty="0">
                <a:latin typeface="Arial" panose="020B0604020202090204" pitchFamily="34" charset="0"/>
                <a:ea typeface="微软雅黑" panose="020B0503020204020204" pitchFamily="34" charset="-122"/>
                <a:cs typeface="+mn-ea"/>
              </a:rPr>
              <a:t>Gaussian blurring lowers the quality of labels</a:t>
            </a:r>
            <a:endParaRPr lang="en-US" sz="2000" b="1" dirty="0">
              <a:latin typeface="+mn-ea"/>
              <a:ea typeface="+mn-ea"/>
              <a:sym typeface="Arial" panose="020B0604020202090204" pitchFamily="34" charset="0"/>
            </a:endParaRPr>
          </a:p>
        </p:txBody>
      </p:sp>
    </p:spTree>
    <p:extLst>
      <p:ext uri="{BB962C8B-B14F-4D97-AF65-F5344CB8AC3E}">
        <p14:creationId xmlns:p14="http://schemas.microsoft.com/office/powerpoint/2010/main" val="230713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300" normalizeH="0" baseline="0" noProof="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Thank you!</a:t>
            </a:r>
            <a:endParaRPr kumimoji="0" lang="zh-CN" altLang="en-US" sz="5400" b="1" i="0" u="none" strike="noStrike" kern="1200" cap="none" spc="300" normalizeH="0" baseline="0" noProof="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a:t>&lt; </a:t>
            </a:r>
            <a:fld id="{A548B57D-AE10-4CF7-A9DF-59FEFA91B28E}" type="slidenum">
              <a:rPr lang="zh-CN" altLang="en-US" smtClean="0"/>
              <a:t>11</a:t>
            </a:fld>
            <a:r>
              <a:rPr lang="zh-CN" altLang="en-US"/>
              <a:t> </a:t>
            </a:r>
            <a:r>
              <a:rPr lang="en-US" altLang="zh-CN"/>
              <a:t>&gt;</a:t>
            </a:r>
            <a:endParaRPr lang="zh-CN" altLang="en-US"/>
          </a:p>
        </p:txBody>
      </p:sp>
    </p:spTree>
    <p:extLst>
      <p:ext uri="{BB962C8B-B14F-4D97-AF65-F5344CB8AC3E}">
        <p14:creationId xmlns:p14="http://schemas.microsoft.com/office/powerpoint/2010/main" val="65829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2</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fontScale="92500"/>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rPr>
              <a:t>Model transferability </a:t>
            </a:r>
            <a:r>
              <a:rPr lang="en-US" sz="2400" dirty="0"/>
              <a:t>refers to how well knowledge from a source task improves target task performance.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Task Relatedness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Data Distribution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Model Architecture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t>Quality of source data labels</a:t>
            </a:r>
            <a:endParaRPr lang="en-US" altLang="zh-CN" b="1" dirty="0"/>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pic>
        <p:nvPicPr>
          <p:cNvPr id="2054" name="Picture 6" descr="Transfer learning - Wikipedia">
            <a:extLst>
              <a:ext uri="{FF2B5EF4-FFF2-40B4-BE49-F238E27FC236}">
                <a16:creationId xmlns:a16="http://schemas.microsoft.com/office/drawing/2014/main" id="{B9338404-0EB4-5B1F-0F6A-2E098A8CB6C4}"/>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2478335"/>
            <a:ext cx="5221358" cy="3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3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3</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rPr>
              <a:t>Fine-tuning</a:t>
            </a:r>
            <a:r>
              <a:rPr lang="en-US" sz="2400" dirty="0"/>
              <a:t> is a widely recognized effective method for evaluating model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Time-consuming</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Hyper-parameter sensitive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Overfitting</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endParaRPr lang="en-US" altLang="zh-CN" sz="2200" b="1" dirty="0"/>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sp>
        <p:nvSpPr>
          <p:cNvPr id="9" name="TextBox 8">
            <a:extLst>
              <a:ext uri="{FF2B5EF4-FFF2-40B4-BE49-F238E27FC236}">
                <a16:creationId xmlns:a16="http://schemas.microsoft.com/office/drawing/2014/main" id="{2924E566-C2B4-951C-B0B5-A5230D34C8B4}"/>
              </a:ext>
            </a:extLst>
          </p:cNvPr>
          <p:cNvSpPr txBox="1"/>
          <p:nvPr/>
        </p:nvSpPr>
        <p:spPr>
          <a:xfrm>
            <a:off x="5375397" y="5288339"/>
            <a:ext cx="6251674" cy="3139321"/>
          </a:xfrm>
          <a:prstGeom prst="rect">
            <a:avLst/>
          </a:prstGeom>
          <a:noFill/>
        </p:spPr>
        <p:txBody>
          <a:bodyPr wrap="square">
            <a:spAutoFit/>
          </a:bodyPr>
          <a:lstStyle/>
          <a:p>
            <a:r>
              <a:rPr lang="en-US" dirty="0">
                <a:solidFill>
                  <a:srgbClr val="0D0D0D"/>
                </a:solidFill>
                <a:highlight>
                  <a:srgbClr val="FFFFFF"/>
                </a:highlight>
                <a:latin typeface="+mj-ea"/>
                <a:ea typeface="+mj-ea"/>
              </a:rPr>
              <a:t>F</a:t>
            </a:r>
            <a:r>
              <a:rPr lang="en-US" altLang="zh-CN" dirty="0">
                <a:solidFill>
                  <a:srgbClr val="0D0D0D"/>
                </a:solidFill>
                <a:highlight>
                  <a:srgbClr val="FFFFFF"/>
                </a:highlight>
                <a:latin typeface="+mj-ea"/>
                <a:ea typeface="+mj-ea"/>
              </a:rPr>
              <a:t>igure</a:t>
            </a:r>
            <a:r>
              <a:rPr lang="en-US" dirty="0">
                <a:solidFill>
                  <a:srgbClr val="0D0D0D"/>
                </a:solidFill>
                <a:highlight>
                  <a:srgbClr val="FFFFFF"/>
                </a:highlight>
                <a:latin typeface="+mj-ea"/>
                <a:ea typeface="+mj-ea"/>
              </a:rPr>
              <a:t> 1: The </a:t>
            </a:r>
            <a:r>
              <a:rPr lang="en-US" b="0" i="0" dirty="0">
                <a:solidFill>
                  <a:srgbClr val="0D0D0D"/>
                </a:solidFill>
                <a:effectLst/>
                <a:highlight>
                  <a:srgbClr val="FFFFFF"/>
                </a:highlight>
                <a:latin typeface="+mj-ea"/>
                <a:ea typeface="+mj-ea"/>
              </a:rPr>
              <a:t>number of articles on 3D image segmentation models over the years, with the y-axis representing the number of articles per year and the x-axis representing the years. The data is sourced from Web of Science.</a:t>
            </a:r>
            <a:endParaRPr lang="en-US" b="0" i="0" dirty="0">
              <a:effectLst/>
              <a:highlight>
                <a:srgbClr val="FFFFFF"/>
              </a:highlight>
              <a:latin typeface="+mj-ea"/>
              <a:ea typeface="+mj-ea"/>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dirty="0"/>
          </a:p>
        </p:txBody>
      </p:sp>
      <p:graphicFrame>
        <p:nvGraphicFramePr>
          <p:cNvPr id="2" name="Chart 1">
            <a:extLst>
              <a:ext uri="{FF2B5EF4-FFF2-40B4-BE49-F238E27FC236}">
                <a16:creationId xmlns:a16="http://schemas.microsoft.com/office/drawing/2014/main" id="{9C2A7D12-72B6-1ECD-9BA2-66EF92FA0C23}"/>
              </a:ext>
            </a:extLst>
          </p:cNvPr>
          <p:cNvGraphicFramePr>
            <a:graphicFrameLocks/>
          </p:cNvGraphicFramePr>
          <p:nvPr>
            <p:extLst>
              <p:ext uri="{D42A27DB-BD31-4B8C-83A1-F6EECF244321}">
                <p14:modId xmlns:p14="http://schemas.microsoft.com/office/powerpoint/2010/main" val="3571933499"/>
              </p:ext>
            </p:extLst>
          </p:nvPr>
        </p:nvGraphicFramePr>
        <p:xfrm>
          <a:off x="5805391" y="261098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2899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4</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r>
              <a:rPr lang="en-US" b="1" i="0" dirty="0" err="1">
                <a:solidFill>
                  <a:srgbClr val="0D0D0D"/>
                </a:solidFill>
                <a:effectLst/>
                <a:highlight>
                  <a:srgbClr val="FFFFFF"/>
                </a:highlight>
                <a:latin typeface="Söhne"/>
              </a:rPr>
              <a:t>LogME</a:t>
            </a:r>
            <a:r>
              <a:rPr lang="en-US" b="1" i="0" dirty="0">
                <a:solidFill>
                  <a:srgbClr val="0D0D0D"/>
                </a:solidFill>
                <a:effectLst/>
                <a:highlight>
                  <a:srgbClr val="FFFFFF"/>
                </a:highlight>
                <a:latin typeface="Söhne"/>
              </a:rPr>
              <a:t> extracts features from pre-trained model and optimizes hyperparameters with a Bayesian approach to calculate </a:t>
            </a:r>
            <a:r>
              <a:rPr lang="en-US" b="1" dirty="0">
                <a:solidFill>
                  <a:srgbClr val="0D0D0D"/>
                </a:solidFill>
                <a:highlight>
                  <a:srgbClr val="FFFFFF"/>
                </a:highlight>
                <a:latin typeface="Söhne"/>
              </a:rPr>
              <a:t>the </a:t>
            </a:r>
            <a:r>
              <a:rPr lang="en-US" b="1" dirty="0">
                <a:solidFill>
                  <a:srgbClr val="0D0D0D"/>
                </a:solidFill>
                <a:highlight>
                  <a:srgbClr val="FFFFFF"/>
                </a:highlight>
                <a:latin typeface="Söhne"/>
                <a:sym typeface="Arial" panose="020B0604020202090204" pitchFamily="34" charset="0"/>
              </a:rPr>
              <a:t>L</a:t>
            </a:r>
            <a:r>
              <a:rPr lang="en-US" altLang="zh-CN" b="1" dirty="0">
                <a:solidFill>
                  <a:srgbClr val="0D0D0D"/>
                </a:solidFill>
                <a:highlight>
                  <a:srgbClr val="FFFFFF"/>
                </a:highlight>
                <a:latin typeface="Söhne"/>
                <a:sym typeface="Arial" panose="020B0604020202090204" pitchFamily="34" charset="0"/>
              </a:rPr>
              <a:t>ogarithm of </a:t>
            </a:r>
            <a:r>
              <a:rPr lang="en-US" b="1" i="0" dirty="0">
                <a:solidFill>
                  <a:srgbClr val="0D0D0D"/>
                </a:solidFill>
                <a:effectLst/>
                <a:highlight>
                  <a:srgbClr val="FFFFFF"/>
                </a:highlight>
                <a:latin typeface="Söhne"/>
              </a:rPr>
              <a:t>maximum evidence.</a:t>
            </a:r>
          </a:p>
          <a:p>
            <a:pPr marL="925830" lvl="1"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r>
              <a:rPr lang="en-US" altLang="zh-CN" b="1" kern="0" dirty="0">
                <a:solidFill>
                  <a:srgbClr val="FF0000"/>
                </a:solidFill>
                <a:highlight>
                  <a:srgbClr val="FFFFFF"/>
                </a:highlight>
                <a:latin typeface="Söhne"/>
              </a:rPr>
              <a:t>Not adaptive to medical images</a:t>
            </a:r>
            <a:r>
              <a:rPr lang="en-US" altLang="zh-CN" b="1" kern="0" baseline="30000" dirty="0">
                <a:solidFill>
                  <a:srgbClr val="0D0D0D"/>
                </a:solidFill>
                <a:highlight>
                  <a:srgbClr val="FFFFFF"/>
                </a:highlight>
                <a:latin typeface="Söhne"/>
              </a:rPr>
              <a:t>[1]</a:t>
            </a:r>
            <a:endParaRPr lang="en-US" altLang="zh-CN" b="1" kern="0" baseline="3000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altLang="en-US" sz="2800" dirty="0">
                <a:latin typeface="+mn-ea"/>
                <a:ea typeface="+mn-ea"/>
                <a:sym typeface="Arial" panose="020B0604020202090204" pitchFamily="34" charset="0"/>
              </a:rPr>
              <a:t>R</a:t>
            </a:r>
            <a:r>
              <a:rPr lang="en-US" altLang="en-US" sz="2800" dirty="0">
                <a:latin typeface="+mn-ea"/>
                <a:ea typeface="+mn-ea"/>
              </a:rPr>
              <a:t>elated Work : </a:t>
            </a:r>
            <a:r>
              <a:rPr lang="en-US" altLang="en-US" sz="2800" dirty="0" err="1">
                <a:latin typeface="+mn-ea"/>
                <a:ea typeface="+mn-ea"/>
              </a:rPr>
              <a:t>LogME</a:t>
            </a:r>
            <a:endParaRPr lang="zh-CN" altLang="en-US" sz="2800" dirty="0">
              <a:latin typeface="+mn-ea"/>
              <a:ea typeface="+mn-ea"/>
              <a:sym typeface="Arial" panose="020B0604020202090204" pitchFamily="34" charset="0"/>
            </a:endParaRPr>
          </a:p>
        </p:txBody>
      </p:sp>
      <p:grpSp>
        <p:nvGrpSpPr>
          <p:cNvPr id="45" name="Group 44">
            <a:extLst>
              <a:ext uri="{FF2B5EF4-FFF2-40B4-BE49-F238E27FC236}">
                <a16:creationId xmlns:a16="http://schemas.microsoft.com/office/drawing/2014/main" id="{3BA235D8-7230-DE8C-5B6A-61CAB214463A}"/>
              </a:ext>
            </a:extLst>
          </p:cNvPr>
          <p:cNvGrpSpPr/>
          <p:nvPr/>
        </p:nvGrpSpPr>
        <p:grpSpPr>
          <a:xfrm>
            <a:off x="552255" y="3533552"/>
            <a:ext cx="12780660" cy="2212879"/>
            <a:chOff x="999515" y="4136136"/>
            <a:chExt cx="12780660" cy="2212879"/>
          </a:xfrm>
        </p:grpSpPr>
        <p:pic>
          <p:nvPicPr>
            <p:cNvPr id="14" name="Picture 2" descr="Neural - Free computer icons">
              <a:extLst>
                <a:ext uri="{FF2B5EF4-FFF2-40B4-BE49-F238E27FC236}">
                  <a16:creationId xmlns:a16="http://schemas.microsoft.com/office/drawing/2014/main" id="{83A764AD-E7C3-DFC6-F5E5-AAE5CC01ADB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475108" y="4896963"/>
              <a:ext cx="694581" cy="641714"/>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Database outline">
              <a:extLst>
                <a:ext uri="{FF2B5EF4-FFF2-40B4-BE49-F238E27FC236}">
                  <a16:creationId xmlns:a16="http://schemas.microsoft.com/office/drawing/2014/main" id="{CC1D2D31-4706-2379-2AE8-0E75E1C7FC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576" y="4770211"/>
              <a:ext cx="989732" cy="914400"/>
            </a:xfrm>
            <a:prstGeom prst="rect">
              <a:avLst/>
            </a:prstGeom>
          </p:spPr>
        </p:pic>
        <p:cxnSp>
          <p:nvCxnSpPr>
            <p:cNvPr id="18" name="Straight Arrow Connector 17">
              <a:extLst>
                <a:ext uri="{FF2B5EF4-FFF2-40B4-BE49-F238E27FC236}">
                  <a16:creationId xmlns:a16="http://schemas.microsoft.com/office/drawing/2014/main" id="{AD6048A8-A9B4-2C07-4680-86B77DC53437}"/>
                </a:ext>
              </a:extLst>
            </p:cNvPr>
            <p:cNvCxnSpPr>
              <a:cxnSpLocks/>
            </p:cNvCxnSpPr>
            <p:nvPr/>
          </p:nvCxnSpPr>
          <p:spPr>
            <a:xfrm flipV="1">
              <a:off x="2441307" y="5223810"/>
              <a:ext cx="947936" cy="81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EDBC577-51CC-D666-B061-2A1409F39E11}"/>
                </a:ext>
              </a:extLst>
            </p:cNvPr>
            <p:cNvSpPr txBox="1"/>
            <p:nvPr/>
          </p:nvSpPr>
          <p:spPr>
            <a:xfrm>
              <a:off x="999515" y="5699667"/>
              <a:ext cx="1699854"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cxnSp>
          <p:nvCxnSpPr>
            <p:cNvPr id="25" name="Straight Arrow Connector 24">
              <a:extLst>
                <a:ext uri="{FF2B5EF4-FFF2-40B4-BE49-F238E27FC236}">
                  <a16:creationId xmlns:a16="http://schemas.microsoft.com/office/drawing/2014/main" id="{C794B8D2-A169-02C0-CCB4-3E7364F2282A}"/>
                </a:ext>
              </a:extLst>
            </p:cNvPr>
            <p:cNvCxnSpPr>
              <a:cxnSpLocks/>
              <a:stCxn id="14" idx="3"/>
            </p:cNvCxnSpPr>
            <p:nvPr/>
          </p:nvCxnSpPr>
          <p:spPr>
            <a:xfrm>
              <a:off x="4169689" y="5217820"/>
              <a:ext cx="141445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F1AFAB2-6A34-9C4C-2FF9-6DF2AF69C2B9}"/>
                </a:ext>
              </a:extLst>
            </p:cNvPr>
            <p:cNvSpPr/>
            <p:nvPr/>
          </p:nvSpPr>
          <p:spPr>
            <a:xfrm>
              <a:off x="5616192" y="4136136"/>
              <a:ext cx="1799830"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Bayesian</a:t>
              </a:r>
            </a:p>
            <a:p>
              <a:pPr algn="ctr"/>
              <a:r>
                <a:rPr lang="en-US" sz="2000" dirty="0">
                  <a:solidFill>
                    <a:schemeClr val="tx1"/>
                  </a:solidFill>
                  <a:latin typeface="Arial" panose="020B0604020202090204" pitchFamily="34" charset="0"/>
                  <a:ea typeface="微软雅黑" panose="020B0503020204020204" pitchFamily="34" charset="-122"/>
                  <a:cs typeface="+mn-ea"/>
                </a:rPr>
                <a:t>Approach</a:t>
              </a:r>
            </a:p>
          </p:txBody>
        </p:sp>
        <p:cxnSp>
          <p:nvCxnSpPr>
            <p:cNvPr id="28" name="Straight Arrow Connector 27">
              <a:extLst>
                <a:ext uri="{FF2B5EF4-FFF2-40B4-BE49-F238E27FC236}">
                  <a16:creationId xmlns:a16="http://schemas.microsoft.com/office/drawing/2014/main" id="{D5DAAF61-CDAD-8B06-F347-A59DCC118C5C}"/>
                </a:ext>
              </a:extLst>
            </p:cNvPr>
            <p:cNvCxnSpPr>
              <a:cxnSpLocks/>
            </p:cNvCxnSpPr>
            <p:nvPr/>
          </p:nvCxnSpPr>
          <p:spPr>
            <a:xfrm>
              <a:off x="7501294" y="5217820"/>
              <a:ext cx="1504497" cy="70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BC40AC3-4617-6788-DA80-B77745A4907B}"/>
                </a:ext>
              </a:extLst>
            </p:cNvPr>
            <p:cNvSpPr txBox="1"/>
            <p:nvPr/>
          </p:nvSpPr>
          <p:spPr>
            <a:xfrm>
              <a:off x="7180169" y="5033154"/>
              <a:ext cx="660000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Score</a:t>
              </a:r>
            </a:p>
          </p:txBody>
        </p:sp>
        <p:sp>
          <p:nvSpPr>
            <p:cNvPr id="32" name="TextBox 31">
              <a:extLst>
                <a:ext uri="{FF2B5EF4-FFF2-40B4-BE49-F238E27FC236}">
                  <a16:creationId xmlns:a16="http://schemas.microsoft.com/office/drawing/2014/main" id="{D0DD2B4C-4751-2E5A-2B55-ABE3C9431E3A}"/>
                </a:ext>
              </a:extLst>
            </p:cNvPr>
            <p:cNvSpPr txBox="1"/>
            <p:nvPr/>
          </p:nvSpPr>
          <p:spPr>
            <a:xfrm>
              <a:off x="4100116" y="4429196"/>
              <a:ext cx="1570472" cy="707886"/>
            </a:xfrm>
            <a:prstGeom prst="rect">
              <a:avLst/>
            </a:prstGeom>
            <a:noFill/>
          </p:spPr>
          <p:txBody>
            <a:bodyPr wrap="square" rtlCol="0">
              <a:spAutoFit/>
            </a:bodyPr>
            <a:lstStyle/>
            <a:p>
              <a:pPr algn="ctr"/>
              <a:r>
                <a:rPr lang="en-US" sz="2000" b="1" dirty="0" err="1">
                  <a:latin typeface="Arial" panose="020B0604020202090204" pitchFamily="34" charset="0"/>
                  <a:ea typeface="微软雅黑" panose="020B0503020204020204" pitchFamily="34" charset="-122"/>
                  <a:cs typeface="+mn-ea"/>
                  <a:sym typeface="Arial" panose="020B0604020202090204" pitchFamily="34" charset="0"/>
                </a:rPr>
                <a:t>Featrues</a:t>
              </a:r>
              <a:r>
                <a:rPr lang="en-US" sz="2000" b="1" dirty="0">
                  <a:latin typeface="Arial" panose="020B0604020202090204" pitchFamily="34" charset="0"/>
                  <a:ea typeface="微软雅黑" panose="020B0503020204020204" pitchFamily="34" charset="-122"/>
                  <a:cs typeface="+mn-ea"/>
                  <a:sym typeface="Arial" panose="020B0604020202090204" pitchFamily="34" charset="0"/>
                </a:rPr>
                <a:t> Extracted</a:t>
              </a:r>
            </a:p>
          </p:txBody>
        </p:sp>
        <p:sp>
          <p:nvSpPr>
            <p:cNvPr id="38" name="TextBox 37">
              <a:extLst>
                <a:ext uri="{FF2B5EF4-FFF2-40B4-BE49-F238E27FC236}">
                  <a16:creationId xmlns:a16="http://schemas.microsoft.com/office/drawing/2014/main" id="{173FCD07-DA1B-6CA0-A11D-6E4A6ACE0643}"/>
                </a:ext>
              </a:extLst>
            </p:cNvPr>
            <p:cNvSpPr txBox="1"/>
            <p:nvPr/>
          </p:nvSpPr>
          <p:spPr>
            <a:xfrm>
              <a:off x="7350714" y="4226913"/>
              <a:ext cx="1826164" cy="1015663"/>
            </a:xfrm>
            <a:prstGeom prst="rect">
              <a:avLst/>
            </a:prstGeom>
            <a:noFill/>
          </p:spPr>
          <p:txBody>
            <a:bodyPr wrap="square" rtlCol="0">
              <a:spAutoFit/>
            </a:bodyPr>
            <a:lstStyle/>
            <a:p>
              <a:pPr algn="ctr"/>
              <a:r>
                <a:rPr lang="en-US" sz="2000" b="1" dirty="0">
                  <a:latin typeface="Arial" panose="020B0604020202090204" pitchFamily="34" charset="0"/>
                  <a:ea typeface="微软雅黑" panose="020B0503020204020204" pitchFamily="34" charset="-122"/>
                  <a:cs typeface="+mn-ea"/>
                  <a:sym typeface="Arial" panose="020B0604020202090204" pitchFamily="34" charset="0"/>
                </a:rPr>
                <a:t>L</a:t>
              </a:r>
              <a:r>
                <a:rPr lang="en-US" altLang="zh-CN" sz="2000" b="1" dirty="0">
                  <a:latin typeface="Arial" panose="020B0604020202090204" pitchFamily="34" charset="0"/>
                  <a:ea typeface="微软雅黑" panose="020B0503020204020204" pitchFamily="34" charset="-122"/>
                  <a:cs typeface="+mn-ea"/>
                  <a:sym typeface="Arial" panose="020B0604020202090204" pitchFamily="34" charset="0"/>
                </a:rPr>
                <a:t>ogarithm of Maximum Evidence</a:t>
              </a:r>
              <a:endParaRPr lang="en-US" sz="2000"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TextBox 41">
              <a:extLst>
                <a:ext uri="{FF2B5EF4-FFF2-40B4-BE49-F238E27FC236}">
                  <a16:creationId xmlns:a16="http://schemas.microsoft.com/office/drawing/2014/main" id="{76515176-17B6-18C2-1253-D70488FE556A}"/>
                </a:ext>
              </a:extLst>
            </p:cNvPr>
            <p:cNvSpPr txBox="1"/>
            <p:nvPr/>
          </p:nvSpPr>
          <p:spPr>
            <a:xfrm>
              <a:off x="2699369" y="5711150"/>
              <a:ext cx="2399271"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Pre-trained Model</a:t>
              </a:r>
            </a:p>
          </p:txBody>
        </p:sp>
      </p:grpSp>
      <p:sp>
        <p:nvSpPr>
          <p:cNvPr id="44" name="TextBox 43">
            <a:extLst>
              <a:ext uri="{FF2B5EF4-FFF2-40B4-BE49-F238E27FC236}">
                <a16:creationId xmlns:a16="http://schemas.microsoft.com/office/drawing/2014/main" id="{55163E47-3B4C-84F5-5B43-E9676EE329E5}"/>
              </a:ext>
            </a:extLst>
          </p:cNvPr>
          <p:cNvSpPr txBox="1"/>
          <p:nvPr/>
        </p:nvSpPr>
        <p:spPr>
          <a:xfrm>
            <a:off x="357809" y="6366543"/>
            <a:ext cx="10813773" cy="430887"/>
          </a:xfrm>
          <a:prstGeom prst="rect">
            <a:avLst/>
          </a:prstGeom>
          <a:noFill/>
        </p:spPr>
        <p:txBody>
          <a:bodyPr wrap="square">
            <a:spAutoFit/>
          </a:bodyPr>
          <a:lstStyle/>
          <a:p>
            <a:r>
              <a:rPr lang="en-US" sz="1100" b="0" i="0" dirty="0">
                <a:solidFill>
                  <a:srgbClr val="222222"/>
                </a:solidFill>
                <a:effectLst/>
                <a:highlight>
                  <a:srgbClr val="FFFFFF"/>
                </a:highlight>
                <a:latin typeface="Arial" panose="020B0604020202020204" pitchFamily="34" charset="0"/>
              </a:rPr>
              <a:t>[1]Chaves, Levy, et al. "The performance of transferability metrics does not translate to medical tasks." </a:t>
            </a:r>
            <a:r>
              <a:rPr lang="en-US" sz="1100" b="0" i="1" dirty="0">
                <a:solidFill>
                  <a:srgbClr val="222222"/>
                </a:solidFill>
                <a:effectLst/>
                <a:highlight>
                  <a:srgbClr val="FFFFFF"/>
                </a:highlight>
                <a:latin typeface="Arial" panose="020B0604020202020204" pitchFamily="34" charset="0"/>
              </a:rPr>
              <a:t>MICCAI Workshop on Domain Adaptation and Representation Transfer</a:t>
            </a:r>
            <a:r>
              <a:rPr lang="en-US" sz="1100" b="0" i="0" dirty="0">
                <a:solidFill>
                  <a:srgbClr val="222222"/>
                </a:solidFill>
                <a:effectLst/>
                <a:highlight>
                  <a:srgbClr val="FFFFFF"/>
                </a:highlight>
                <a:latin typeface="Arial" panose="020B0604020202020204" pitchFamily="34" charset="0"/>
              </a:rPr>
              <a:t>. Cham: Springer Nature Switzerland, 2023.</a:t>
            </a:r>
            <a:endParaRPr lang="en-US" sz="1100" dirty="0"/>
          </a:p>
        </p:txBody>
      </p:sp>
    </p:spTree>
    <p:extLst>
      <p:ext uri="{BB962C8B-B14F-4D97-AF65-F5344CB8AC3E}">
        <p14:creationId xmlns:p14="http://schemas.microsoft.com/office/powerpoint/2010/main" val="153875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5</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fontScale="90000"/>
          </a:bodyPr>
          <a:lstStyle/>
          <a:p>
            <a:r>
              <a:rPr lang="en-US" altLang="en-US" sz="2800" dirty="0">
                <a:latin typeface="+mn-ea"/>
                <a:ea typeface="+mn-ea"/>
                <a:sym typeface="Arial" panose="020B0604020202090204" pitchFamily="34" charset="0"/>
              </a:rPr>
              <a:t>R</a:t>
            </a:r>
            <a:r>
              <a:rPr lang="en-US" altLang="en-US" sz="2800" dirty="0">
                <a:latin typeface="+mn-ea"/>
                <a:ea typeface="+mn-ea"/>
              </a:rPr>
              <a:t>elated Work :</a:t>
            </a:r>
            <a:r>
              <a:rPr lang="en-US" sz="2000" b="0" i="0" dirty="0">
                <a:solidFill>
                  <a:srgbClr val="0D0D0D"/>
                </a:solidFill>
                <a:effectLst/>
                <a:highlight>
                  <a:srgbClr val="FFFFFF"/>
                </a:highlight>
                <a:latin typeface="Söhne"/>
              </a:rPr>
              <a:t> </a:t>
            </a:r>
            <a:r>
              <a:rPr lang="en-US" altLang="en-US" sz="2800" dirty="0">
                <a:latin typeface="+mn-ea"/>
                <a:ea typeface="+mn-ea"/>
              </a:rPr>
              <a:t>Pretrained Models for Medical Images</a:t>
            </a:r>
            <a:endParaRPr lang="zh-CN" altLang="en-US" sz="2800" dirty="0">
              <a:latin typeface="+mn-ea"/>
              <a:ea typeface="+mn-ea"/>
              <a:sym typeface="Arial" panose="020B0604020202090204" pitchFamily="34" charset="0"/>
            </a:endParaRPr>
          </a:p>
        </p:txBody>
      </p:sp>
      <p:grpSp>
        <p:nvGrpSpPr>
          <p:cNvPr id="2" name="Group 1">
            <a:extLst>
              <a:ext uri="{FF2B5EF4-FFF2-40B4-BE49-F238E27FC236}">
                <a16:creationId xmlns:a16="http://schemas.microsoft.com/office/drawing/2014/main" id="{C33DFB3A-CFB0-72D5-0153-8222383ECFC2}"/>
              </a:ext>
            </a:extLst>
          </p:cNvPr>
          <p:cNvGrpSpPr/>
          <p:nvPr/>
        </p:nvGrpSpPr>
        <p:grpSpPr>
          <a:xfrm>
            <a:off x="4966575" y="1261796"/>
            <a:ext cx="6992438" cy="4659730"/>
            <a:chOff x="4966575" y="788969"/>
            <a:chExt cx="6992438" cy="4659730"/>
          </a:xfrm>
        </p:grpSpPr>
        <p:pic>
          <p:nvPicPr>
            <p:cNvPr id="10" name="Picture 9">
              <a:extLst>
                <a:ext uri="{FF2B5EF4-FFF2-40B4-BE49-F238E27FC236}">
                  <a16:creationId xmlns:a16="http://schemas.microsoft.com/office/drawing/2014/main" id="{C3C4EEB6-71F9-5762-B63A-1029FBACEEA0}"/>
                </a:ext>
              </a:extLst>
            </p:cNvPr>
            <p:cNvPicPr>
              <a:picLocks noChangeAspect="1"/>
            </p:cNvPicPr>
            <p:nvPr/>
          </p:nvPicPr>
          <p:blipFill>
            <a:blip r:embed="rId3"/>
            <a:stretch>
              <a:fillRect/>
            </a:stretch>
          </p:blipFill>
          <p:spPr>
            <a:xfrm>
              <a:off x="4966575" y="788969"/>
              <a:ext cx="6824870" cy="3714076"/>
            </a:xfrm>
            <a:prstGeom prst="rect">
              <a:avLst/>
            </a:prstGeom>
          </p:spPr>
        </p:pic>
        <p:sp>
          <p:nvSpPr>
            <p:cNvPr id="12" name="TextBox 11">
              <a:extLst>
                <a:ext uri="{FF2B5EF4-FFF2-40B4-BE49-F238E27FC236}">
                  <a16:creationId xmlns:a16="http://schemas.microsoft.com/office/drawing/2014/main" id="{63F3B62C-6DB7-7827-29C9-6DAA60993D0E}"/>
                </a:ext>
              </a:extLst>
            </p:cNvPr>
            <p:cNvSpPr txBox="1"/>
            <p:nvPr/>
          </p:nvSpPr>
          <p:spPr>
            <a:xfrm>
              <a:off x="5791783" y="4525369"/>
              <a:ext cx="6167230" cy="923330"/>
            </a:xfrm>
            <a:prstGeom prst="rect">
              <a:avLst/>
            </a:prstGeom>
            <a:noFill/>
          </p:spPr>
          <p:txBody>
            <a:bodyPr wrap="square">
              <a:spAutoFit/>
            </a:bodyPr>
            <a:lstStyle/>
            <a:p>
              <a:r>
                <a:rPr lang="en-US" b="0" i="0" dirty="0">
                  <a:solidFill>
                    <a:srgbClr val="0D0D0D"/>
                  </a:solidFill>
                  <a:effectLst/>
                  <a:highlight>
                    <a:srgbClr val="FFFFFF"/>
                  </a:highlight>
                  <a:latin typeface="Söhne"/>
                </a:rPr>
                <a:t>Figure2 :The relationship between the robustness and downstream performance scores of models pretrained on ImageNet and the pretraining length.</a:t>
              </a:r>
              <a:endParaRPr lang="en-US" dirty="0"/>
            </a:p>
          </p:txBody>
        </p:sp>
      </p:grpSp>
      <p:sp>
        <p:nvSpPr>
          <p:cNvPr id="7" name="文本占位符 6"/>
          <p:cNvSpPr>
            <a:spLocks noGrp="1"/>
          </p:cNvSpPr>
          <p:nvPr>
            <p:ph type="body" sz="quarter" idx="4294967295"/>
          </p:nvPr>
        </p:nvSpPr>
        <p:spPr>
          <a:xfrm>
            <a:off x="-405625" y="1099478"/>
            <a:ext cx="5504400" cy="4659044"/>
          </a:xfrm>
        </p:spPr>
        <p:txBody>
          <a:bodyPr>
            <a:normAutofit/>
          </a:bodyPr>
          <a:lstStyle/>
          <a:p>
            <a:pPr marL="925830" lvl="1"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r>
              <a:rPr lang="en-US" altLang="en-US" sz="2500" b="1" dirty="0">
                <a:cs typeface="+mn-ea"/>
              </a:rPr>
              <a:t>When to stop pretraining to achieve the best results for pretrained models used in medical images?</a:t>
            </a:r>
          </a:p>
          <a:p>
            <a:pPr marL="1383030" lvl="2"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r>
              <a:rPr lang="en-US" sz="2000" b="1" i="0" dirty="0">
                <a:solidFill>
                  <a:srgbClr val="FF0000"/>
                </a:solidFill>
                <a:effectLst/>
                <a:highlight>
                  <a:srgbClr val="FFFFFF"/>
                </a:highlight>
                <a:latin typeface="Söhne"/>
              </a:rPr>
              <a:t>Evaluating model transferability in </a:t>
            </a:r>
            <a:r>
              <a:rPr lang="en-US" sz="2000" b="1" i="0">
                <a:solidFill>
                  <a:srgbClr val="FF0000"/>
                </a:solidFill>
                <a:effectLst/>
                <a:highlight>
                  <a:srgbClr val="FFFFFF"/>
                </a:highlight>
                <a:latin typeface="Söhne"/>
              </a:rPr>
              <a:t>medical images is </a:t>
            </a:r>
            <a:r>
              <a:rPr lang="en-US" sz="2000" b="1" i="0" dirty="0">
                <a:solidFill>
                  <a:srgbClr val="FF0000"/>
                </a:solidFill>
                <a:effectLst/>
                <a:highlight>
                  <a:srgbClr val="FFFFFF"/>
                </a:highlight>
                <a:latin typeface="Söhne"/>
              </a:rPr>
              <a:t>important</a:t>
            </a:r>
            <a:r>
              <a:rPr lang="en-US" sz="2000" b="1" dirty="0">
                <a:solidFill>
                  <a:srgbClr val="FF0000"/>
                </a:solidFill>
                <a:highlight>
                  <a:srgbClr val="FFFFFF"/>
                </a:highlight>
                <a:latin typeface="Söhne"/>
              </a:rPr>
              <a:t>!</a:t>
            </a:r>
            <a:endParaRPr lang="en-US" altLang="en-US" sz="2800" b="1" dirty="0">
              <a:solidFill>
                <a:srgbClr val="FF0000"/>
              </a:solidFill>
              <a:cs typeface="+mn-ea"/>
            </a:endParaRPr>
          </a:p>
          <a:p>
            <a:pPr marL="1383030" lvl="2"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endParaRPr lang="en-US" altLang="en-US" sz="2100" b="1" dirty="0">
              <a:cs typeface="+mn-ea"/>
            </a:endParaRPr>
          </a:p>
          <a:p>
            <a:pPr marL="1383030" lvl="2"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endParaRPr lang="en-US" altLang="zh-CN" sz="2100" b="1" dirty="0">
              <a:cs typeface="+mn-ea"/>
            </a:endParaRPr>
          </a:p>
        </p:txBody>
      </p:sp>
    </p:spTree>
    <p:extLst>
      <p:ext uri="{BB962C8B-B14F-4D97-AF65-F5344CB8AC3E}">
        <p14:creationId xmlns:p14="http://schemas.microsoft.com/office/powerpoint/2010/main" val="274380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6</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Contribution 1: Open-Source Generic Benchmark</a:t>
            </a:r>
            <a:endParaRPr sz="2800" dirty="0">
              <a:latin typeface="+mn-ea"/>
              <a:ea typeface="+mn-ea"/>
              <a:sym typeface="Arial" panose="020B0604020202090204" pitchFamily="34" charset="0"/>
            </a:endParaRPr>
          </a:p>
        </p:txBody>
      </p:sp>
      <p:sp>
        <p:nvSpPr>
          <p:cNvPr id="8" name="TextBox 7">
            <a:extLst>
              <a:ext uri="{FF2B5EF4-FFF2-40B4-BE49-F238E27FC236}">
                <a16:creationId xmlns:a16="http://schemas.microsoft.com/office/drawing/2014/main" id="{88862048-CFEB-42B7-4242-203DD8DEE7A5}"/>
              </a:ext>
            </a:extLst>
          </p:cNvPr>
          <p:cNvSpPr txBox="1"/>
          <p:nvPr/>
        </p:nvSpPr>
        <p:spPr>
          <a:xfrm>
            <a:off x="438150" y="788969"/>
            <a:ext cx="10935244" cy="3090398"/>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latin typeface="+mn-ea"/>
                <a:ea typeface="+mn-ea"/>
                <a:sym typeface="Arial" panose="020B0604020202090204" pitchFamily="34" charset="0"/>
              </a:rPr>
              <a:t>Open-Source Generic </a:t>
            </a:r>
            <a:r>
              <a:rPr lang="en-US" sz="2400" dirty="0">
                <a:latin typeface="+mn-ea"/>
                <a:ea typeface="+mn-ea"/>
                <a:sym typeface="Arial" panose="020B0604020202090204" pitchFamily="34" charset="0"/>
              </a:rPr>
              <a:t>Benchmark in 3d Image </a:t>
            </a:r>
            <a:r>
              <a:rPr lang="en-US" sz="2400" dirty="0">
                <a:latin typeface="+mn-ea"/>
                <a:sym typeface="Arial" panose="020B0604020202090204" pitchFamily="34" charset="0"/>
              </a:rPr>
              <a:t>S</a:t>
            </a:r>
            <a:r>
              <a:rPr lang="en-US" sz="2400" dirty="0">
                <a:latin typeface="+mn-ea"/>
                <a:ea typeface="+mn-ea"/>
                <a:sym typeface="Arial" panose="020B0604020202090204" pitchFamily="34" charset="0"/>
              </a:rPr>
              <a:t>egmentation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Adaptive to all mainstream backbones(U-Net, </a:t>
            </a:r>
            <a:r>
              <a:rPr lang="en-US" sz="2200" b="1" dirty="0" err="1"/>
              <a:t>SegResNet</a:t>
            </a:r>
            <a:r>
              <a:rPr lang="en-US" sz="2200" b="1" dirty="0"/>
              <a:t>, etc.)</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Adaptive to all mainstream 3D image data modalities (CT, MRI, etc.)</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Expected to provide 30 model checkpoints as benchmark demos</a:t>
            </a:r>
          </a:p>
        </p:txBody>
      </p:sp>
      <p:grpSp>
        <p:nvGrpSpPr>
          <p:cNvPr id="49" name="Group 48">
            <a:extLst>
              <a:ext uri="{FF2B5EF4-FFF2-40B4-BE49-F238E27FC236}">
                <a16:creationId xmlns:a16="http://schemas.microsoft.com/office/drawing/2014/main" id="{D2933BDF-565D-87A6-B9BF-1FF223763D0A}"/>
              </a:ext>
            </a:extLst>
          </p:cNvPr>
          <p:cNvGrpSpPr/>
          <p:nvPr/>
        </p:nvGrpSpPr>
        <p:grpSpPr>
          <a:xfrm>
            <a:off x="544278" y="3974023"/>
            <a:ext cx="10829116" cy="2325673"/>
            <a:chOff x="800526" y="3838667"/>
            <a:chExt cx="10829116" cy="2325673"/>
          </a:xfrm>
        </p:grpSpPr>
        <p:grpSp>
          <p:nvGrpSpPr>
            <p:cNvPr id="48" name="Group 47">
              <a:extLst>
                <a:ext uri="{FF2B5EF4-FFF2-40B4-BE49-F238E27FC236}">
                  <a16:creationId xmlns:a16="http://schemas.microsoft.com/office/drawing/2014/main" id="{57FCDC83-28AD-60F1-AA30-604E52623ABA}"/>
                </a:ext>
              </a:extLst>
            </p:cNvPr>
            <p:cNvGrpSpPr/>
            <p:nvPr/>
          </p:nvGrpSpPr>
          <p:grpSpPr>
            <a:xfrm>
              <a:off x="800526" y="3838667"/>
              <a:ext cx="8558904" cy="2325673"/>
              <a:chOff x="800526" y="3838667"/>
              <a:chExt cx="8558904" cy="2325673"/>
            </a:xfrm>
          </p:grpSpPr>
          <p:pic>
            <p:nvPicPr>
              <p:cNvPr id="2" name="Picture 2" descr="Neural - Free computer icons">
                <a:extLst>
                  <a:ext uri="{FF2B5EF4-FFF2-40B4-BE49-F238E27FC236}">
                    <a16:creationId xmlns:a16="http://schemas.microsoft.com/office/drawing/2014/main" id="{9DBE2237-4766-043D-376C-71B5CA20AF5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578255" y="4734036"/>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ural - Free computer icons">
                <a:extLst>
                  <a:ext uri="{FF2B5EF4-FFF2-40B4-BE49-F238E27FC236}">
                    <a16:creationId xmlns:a16="http://schemas.microsoft.com/office/drawing/2014/main" id="{206624F6-17B1-BA0A-07BF-BC9B7477AA63}"/>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3578255" y="394845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eural - Free computer icons">
                <a:extLst>
                  <a:ext uri="{FF2B5EF4-FFF2-40B4-BE49-F238E27FC236}">
                    <a16:creationId xmlns:a16="http://schemas.microsoft.com/office/drawing/2014/main" id="{A0EEB42B-E02D-532B-B8C2-E429E7B739C0}"/>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V="1">
                <a:off x="3578255" y="551962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Database outline">
                <a:extLst>
                  <a:ext uri="{FF2B5EF4-FFF2-40B4-BE49-F238E27FC236}">
                    <a16:creationId xmlns:a16="http://schemas.microsoft.com/office/drawing/2014/main" id="{E2FCA975-E800-70B9-6B1D-2928F0C59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562" y="4590165"/>
                <a:ext cx="914400" cy="914400"/>
              </a:xfrm>
              <a:prstGeom prst="rect">
                <a:avLst/>
              </a:prstGeom>
            </p:spPr>
          </p:pic>
          <p:cxnSp>
            <p:nvCxnSpPr>
              <p:cNvPr id="14" name="Straight Arrow Connector 13">
                <a:extLst>
                  <a:ext uri="{FF2B5EF4-FFF2-40B4-BE49-F238E27FC236}">
                    <a16:creationId xmlns:a16="http://schemas.microsoft.com/office/drawing/2014/main" id="{5675D00F-EA27-D732-270C-39B0F604DF44}"/>
                  </a:ext>
                </a:extLst>
              </p:cNvPr>
              <p:cNvCxnSpPr/>
              <p:nvPr/>
            </p:nvCxnSpPr>
            <p:spPr>
              <a:xfrm>
                <a:off x="2132578" y="5051911"/>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B9BD203-5D47-B0F3-1F10-A8A914612881}"/>
                  </a:ext>
                </a:extLst>
              </p:cNvPr>
              <p:cNvCxnSpPr>
                <a:cxnSpLocks/>
              </p:cNvCxnSpPr>
              <p:nvPr/>
            </p:nvCxnSpPr>
            <p:spPr>
              <a:xfrm>
                <a:off x="2699182"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9B7A4CC-3D3A-D6D6-ED3D-0974687B1615}"/>
                  </a:ext>
                </a:extLst>
              </p:cNvPr>
              <p:cNvCxnSpPr>
                <a:cxnSpLocks/>
              </p:cNvCxnSpPr>
              <p:nvPr/>
            </p:nvCxnSpPr>
            <p:spPr>
              <a:xfrm>
                <a:off x="2699182" y="5818265"/>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8F139EE-1173-B9AD-3339-F5DFAB94D89B}"/>
                  </a:ext>
                </a:extLst>
              </p:cNvPr>
              <p:cNvCxnSpPr>
                <a:cxnSpLocks/>
              </p:cNvCxnSpPr>
              <p:nvPr/>
            </p:nvCxnSpPr>
            <p:spPr>
              <a:xfrm>
                <a:off x="2699182" y="4285557"/>
                <a:ext cx="0" cy="1532708"/>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73E349E4-42BA-16CA-3370-841D66E214CE}"/>
                  </a:ext>
                </a:extLst>
              </p:cNvPr>
              <p:cNvSpPr txBox="1"/>
              <p:nvPr/>
            </p:nvSpPr>
            <p:spPr>
              <a:xfrm>
                <a:off x="800526" y="5519621"/>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sp>
            <p:nvSpPr>
              <p:cNvPr id="34" name="TextBox 33">
                <a:extLst>
                  <a:ext uri="{FF2B5EF4-FFF2-40B4-BE49-F238E27FC236}">
                    <a16:creationId xmlns:a16="http://schemas.microsoft.com/office/drawing/2014/main" id="{7C583725-453A-BEDC-D4A3-83B6F8DA4813}"/>
                  </a:ext>
                </a:extLst>
              </p:cNvPr>
              <p:cNvSpPr txBox="1"/>
              <p:nvPr/>
            </p:nvSpPr>
            <p:spPr>
              <a:xfrm>
                <a:off x="2132578" y="3838667"/>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Model Zoo</a:t>
                </a:r>
              </a:p>
            </p:txBody>
          </p:sp>
          <p:cxnSp>
            <p:nvCxnSpPr>
              <p:cNvPr id="35" name="Straight Arrow Connector 34">
                <a:extLst>
                  <a:ext uri="{FF2B5EF4-FFF2-40B4-BE49-F238E27FC236}">
                    <a16:creationId xmlns:a16="http://schemas.microsoft.com/office/drawing/2014/main" id="{4673C6C0-81E6-8EB3-5894-2C4F1A8DC9D1}"/>
                  </a:ext>
                </a:extLst>
              </p:cNvPr>
              <p:cNvCxnSpPr>
                <a:cxnSpLocks/>
              </p:cNvCxnSpPr>
              <p:nvPr/>
            </p:nvCxnSpPr>
            <p:spPr>
              <a:xfrm>
                <a:off x="4312634"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880F7B7-9368-13E6-0644-11D5F9ADB266}"/>
                  </a:ext>
                </a:extLst>
              </p:cNvPr>
              <p:cNvCxnSpPr>
                <a:cxnSpLocks/>
                <a:endCxn id="39" idx="2"/>
              </p:cNvCxnSpPr>
              <p:nvPr/>
            </p:nvCxnSpPr>
            <p:spPr>
              <a:xfrm>
                <a:off x="4332512" y="5043764"/>
                <a:ext cx="586442" cy="141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C1B12FF-849E-8D27-22A4-3BD19F3D3470}"/>
                  </a:ext>
                </a:extLst>
              </p:cNvPr>
              <p:cNvCxnSpPr>
                <a:cxnSpLocks/>
              </p:cNvCxnSpPr>
              <p:nvPr/>
            </p:nvCxnSpPr>
            <p:spPr>
              <a:xfrm>
                <a:off x="4312634" y="5822890"/>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836E0D99-4537-AC1B-E710-0E224C0DE78D}"/>
                  </a:ext>
                </a:extLst>
              </p:cNvPr>
              <p:cNvSpPr/>
              <p:nvPr/>
            </p:nvSpPr>
            <p:spPr>
              <a:xfrm>
                <a:off x="4918954" y="3951461"/>
                <a:ext cx="1442089"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Fine-Tuning</a:t>
                </a:r>
              </a:p>
            </p:txBody>
          </p:sp>
          <p:cxnSp>
            <p:nvCxnSpPr>
              <p:cNvPr id="45" name="Straight Arrow Connector 44">
                <a:extLst>
                  <a:ext uri="{FF2B5EF4-FFF2-40B4-BE49-F238E27FC236}">
                    <a16:creationId xmlns:a16="http://schemas.microsoft.com/office/drawing/2014/main" id="{0C3BCD06-7762-309E-F0A3-E59534717E33}"/>
                  </a:ext>
                </a:extLst>
              </p:cNvPr>
              <p:cNvCxnSpPr>
                <a:cxnSpLocks/>
              </p:cNvCxnSpPr>
              <p:nvPr/>
            </p:nvCxnSpPr>
            <p:spPr>
              <a:xfrm>
                <a:off x="6522434" y="5043764"/>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descr="50,790 Matirial List Icons - Free in SVG, PNG, ICO - IconScout">
                <a:extLst>
                  <a:ext uri="{FF2B5EF4-FFF2-40B4-BE49-F238E27FC236}">
                    <a16:creationId xmlns:a16="http://schemas.microsoft.com/office/drawing/2014/main" id="{EEC1450A-27B4-7537-F8E3-D74721CB2E81}"/>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7366" y="4114800"/>
                <a:ext cx="1872064" cy="1872064"/>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A9EF3482-20ED-E9F4-12B8-032E5E96441D}"/>
                </a:ext>
              </a:extLst>
            </p:cNvPr>
            <p:cNvSpPr txBox="1"/>
            <p:nvPr/>
          </p:nvSpPr>
          <p:spPr>
            <a:xfrm>
              <a:off x="5531986" y="5719676"/>
              <a:ext cx="609765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Ranking</a:t>
              </a:r>
            </a:p>
          </p:txBody>
        </p:sp>
      </p:grpSp>
    </p:spTree>
    <p:extLst>
      <p:ext uri="{BB962C8B-B14F-4D97-AF65-F5344CB8AC3E}">
        <p14:creationId xmlns:p14="http://schemas.microsoft.com/office/powerpoint/2010/main" val="305956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7</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Contribution 2: Fast Metric</a:t>
            </a:r>
            <a:endParaRPr sz="2800" dirty="0">
              <a:latin typeface="+mn-ea"/>
              <a:ea typeface="+mn-ea"/>
              <a:sym typeface="Arial" panose="020B0604020202090204" pitchFamily="34" charset="0"/>
            </a:endParaRPr>
          </a:p>
        </p:txBody>
      </p:sp>
      <p:sp>
        <p:nvSpPr>
          <p:cNvPr id="2" name="TextBox 1">
            <a:extLst>
              <a:ext uri="{FF2B5EF4-FFF2-40B4-BE49-F238E27FC236}">
                <a16:creationId xmlns:a16="http://schemas.microsoft.com/office/drawing/2014/main" id="{F24E7034-7F4D-0C5F-0ABA-DAA7A6C22F12}"/>
              </a:ext>
            </a:extLst>
          </p:cNvPr>
          <p:cNvSpPr txBox="1"/>
          <p:nvPr/>
        </p:nvSpPr>
        <p:spPr>
          <a:xfrm>
            <a:off x="80049" y="641011"/>
            <a:ext cx="10935244" cy="3939861"/>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latin typeface="+mn-ea"/>
                <a:ea typeface="+mn-ea"/>
                <a:sym typeface="Arial" panose="020B0604020202090204" pitchFamily="34" charset="0"/>
              </a:rPr>
              <a:t>Fast Metric in 3d Image </a:t>
            </a:r>
            <a:r>
              <a:rPr lang="en-US" sz="2400" dirty="0">
                <a:latin typeface="+mn-ea"/>
                <a:sym typeface="Arial" panose="020B0604020202090204" pitchFamily="34" charset="0"/>
              </a:rPr>
              <a:t>S</a:t>
            </a:r>
            <a:r>
              <a:rPr lang="en-US" sz="2400" dirty="0">
                <a:latin typeface="+mn-ea"/>
                <a:ea typeface="+mn-ea"/>
                <a:sym typeface="Arial" panose="020B0604020202090204" pitchFamily="34" charset="0"/>
              </a:rPr>
              <a:t>egmentation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Expected to provide 30 model checkpoints as benchmark demos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Little time is required to rank all checkpoints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Hyperparameter-insensitive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No fine-tuning</a:t>
            </a:r>
          </a:p>
        </p:txBody>
      </p:sp>
      <p:grpSp>
        <p:nvGrpSpPr>
          <p:cNvPr id="26" name="Group 25">
            <a:extLst>
              <a:ext uri="{FF2B5EF4-FFF2-40B4-BE49-F238E27FC236}">
                <a16:creationId xmlns:a16="http://schemas.microsoft.com/office/drawing/2014/main" id="{8D71C1D8-9080-2F60-D3F6-EF1343D1B902}"/>
              </a:ext>
            </a:extLst>
          </p:cNvPr>
          <p:cNvGrpSpPr/>
          <p:nvPr/>
        </p:nvGrpSpPr>
        <p:grpSpPr>
          <a:xfrm>
            <a:off x="2186609" y="3812542"/>
            <a:ext cx="11721264" cy="2581811"/>
            <a:chOff x="1789043" y="3737763"/>
            <a:chExt cx="11721264" cy="2581811"/>
          </a:xfrm>
        </p:grpSpPr>
        <p:grpSp>
          <p:nvGrpSpPr>
            <p:cNvPr id="6" name="Group 5">
              <a:extLst>
                <a:ext uri="{FF2B5EF4-FFF2-40B4-BE49-F238E27FC236}">
                  <a16:creationId xmlns:a16="http://schemas.microsoft.com/office/drawing/2014/main" id="{446AB5F7-42B2-AB3A-74A9-0F36AEA16CD3}"/>
                </a:ext>
              </a:extLst>
            </p:cNvPr>
            <p:cNvGrpSpPr/>
            <p:nvPr/>
          </p:nvGrpSpPr>
          <p:grpSpPr>
            <a:xfrm>
              <a:off x="1789043" y="3993901"/>
              <a:ext cx="11721264" cy="2325673"/>
              <a:chOff x="800526" y="3838667"/>
              <a:chExt cx="10829116" cy="2325673"/>
            </a:xfrm>
          </p:grpSpPr>
          <p:grpSp>
            <p:nvGrpSpPr>
              <p:cNvPr id="7" name="Group 6">
                <a:extLst>
                  <a:ext uri="{FF2B5EF4-FFF2-40B4-BE49-F238E27FC236}">
                    <a16:creationId xmlns:a16="http://schemas.microsoft.com/office/drawing/2014/main" id="{A6BDD9FC-0A9F-75AC-BBCA-C9B817378FE5}"/>
                  </a:ext>
                </a:extLst>
              </p:cNvPr>
              <p:cNvGrpSpPr/>
              <p:nvPr/>
            </p:nvGrpSpPr>
            <p:grpSpPr>
              <a:xfrm>
                <a:off x="800526" y="3838667"/>
                <a:ext cx="8558904" cy="2325673"/>
                <a:chOff x="800526" y="3838667"/>
                <a:chExt cx="8558904" cy="2325673"/>
              </a:xfrm>
            </p:grpSpPr>
            <p:pic>
              <p:nvPicPr>
                <p:cNvPr id="9" name="Picture 2" descr="Neural - Free computer icons">
                  <a:extLst>
                    <a:ext uri="{FF2B5EF4-FFF2-40B4-BE49-F238E27FC236}">
                      <a16:creationId xmlns:a16="http://schemas.microsoft.com/office/drawing/2014/main" id="{0B1BB56E-CB15-B99C-FD91-2EFCD7E8892A}"/>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578255" y="4734036"/>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eural - Free computer icons">
                  <a:extLst>
                    <a:ext uri="{FF2B5EF4-FFF2-40B4-BE49-F238E27FC236}">
                      <a16:creationId xmlns:a16="http://schemas.microsoft.com/office/drawing/2014/main" id="{DF32C87B-A227-0D88-CDFE-6602A62B0CEC}"/>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3578255" y="394845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eural - Free computer icons">
                  <a:extLst>
                    <a:ext uri="{FF2B5EF4-FFF2-40B4-BE49-F238E27FC236}">
                      <a16:creationId xmlns:a16="http://schemas.microsoft.com/office/drawing/2014/main" id="{29B0614C-C645-3761-C129-1FF51D956D2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V="1">
                  <a:off x="3578255" y="551962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Database outline">
                  <a:extLst>
                    <a:ext uri="{FF2B5EF4-FFF2-40B4-BE49-F238E27FC236}">
                      <a16:creationId xmlns:a16="http://schemas.microsoft.com/office/drawing/2014/main" id="{8FF04C9D-BEC0-45B6-2CF2-F99A3EBAC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562" y="4590165"/>
                  <a:ext cx="914400" cy="914400"/>
                </a:xfrm>
                <a:prstGeom prst="rect">
                  <a:avLst/>
                </a:prstGeom>
              </p:spPr>
            </p:pic>
            <p:cxnSp>
              <p:nvCxnSpPr>
                <p:cNvPr id="13" name="Straight Arrow Connector 12">
                  <a:extLst>
                    <a:ext uri="{FF2B5EF4-FFF2-40B4-BE49-F238E27FC236}">
                      <a16:creationId xmlns:a16="http://schemas.microsoft.com/office/drawing/2014/main" id="{C1EB8CDC-57E2-A5EF-DBDD-8127C384FD95}"/>
                    </a:ext>
                  </a:extLst>
                </p:cNvPr>
                <p:cNvCxnSpPr/>
                <p:nvPr/>
              </p:nvCxnSpPr>
              <p:spPr>
                <a:xfrm>
                  <a:off x="2132578" y="5051911"/>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4C31C8A-4558-263A-CE31-A5E2BCF5BAC0}"/>
                    </a:ext>
                  </a:extLst>
                </p:cNvPr>
                <p:cNvCxnSpPr>
                  <a:cxnSpLocks/>
                </p:cNvCxnSpPr>
                <p:nvPr/>
              </p:nvCxnSpPr>
              <p:spPr>
                <a:xfrm>
                  <a:off x="2699182"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FF6F6D3-8EB3-B2A0-D11D-EE4A2C79C966}"/>
                    </a:ext>
                  </a:extLst>
                </p:cNvPr>
                <p:cNvCxnSpPr>
                  <a:cxnSpLocks/>
                </p:cNvCxnSpPr>
                <p:nvPr/>
              </p:nvCxnSpPr>
              <p:spPr>
                <a:xfrm>
                  <a:off x="2699182" y="5818265"/>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C5C1F6-9E26-C775-01F5-D55ED9BA0213}"/>
                    </a:ext>
                  </a:extLst>
                </p:cNvPr>
                <p:cNvCxnSpPr>
                  <a:cxnSpLocks/>
                </p:cNvCxnSpPr>
                <p:nvPr/>
              </p:nvCxnSpPr>
              <p:spPr>
                <a:xfrm>
                  <a:off x="2699182" y="4285557"/>
                  <a:ext cx="0" cy="1532708"/>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4592F03-C388-240A-0467-0AADEEC030ED}"/>
                    </a:ext>
                  </a:extLst>
                </p:cNvPr>
                <p:cNvSpPr txBox="1"/>
                <p:nvPr/>
              </p:nvSpPr>
              <p:spPr>
                <a:xfrm>
                  <a:off x="800526" y="5519621"/>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sp>
              <p:nvSpPr>
                <p:cNvPr id="18" name="TextBox 17">
                  <a:extLst>
                    <a:ext uri="{FF2B5EF4-FFF2-40B4-BE49-F238E27FC236}">
                      <a16:creationId xmlns:a16="http://schemas.microsoft.com/office/drawing/2014/main" id="{AE043328-7C4F-B42E-0495-18E198A778FB}"/>
                    </a:ext>
                  </a:extLst>
                </p:cNvPr>
                <p:cNvSpPr txBox="1"/>
                <p:nvPr/>
              </p:nvSpPr>
              <p:spPr>
                <a:xfrm>
                  <a:off x="2132578" y="3838667"/>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Model Zoo</a:t>
                  </a:r>
                </a:p>
              </p:txBody>
            </p:sp>
            <p:cxnSp>
              <p:nvCxnSpPr>
                <p:cNvPr id="19" name="Straight Arrow Connector 18">
                  <a:extLst>
                    <a:ext uri="{FF2B5EF4-FFF2-40B4-BE49-F238E27FC236}">
                      <a16:creationId xmlns:a16="http://schemas.microsoft.com/office/drawing/2014/main" id="{2399C28D-4E62-81ED-1B58-E1E2BA639C32}"/>
                    </a:ext>
                  </a:extLst>
                </p:cNvPr>
                <p:cNvCxnSpPr>
                  <a:cxnSpLocks/>
                </p:cNvCxnSpPr>
                <p:nvPr/>
              </p:nvCxnSpPr>
              <p:spPr>
                <a:xfrm>
                  <a:off x="4312634"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5A00F7C-23DD-CC59-1905-160C7BD8B8C4}"/>
                    </a:ext>
                  </a:extLst>
                </p:cNvPr>
                <p:cNvCxnSpPr>
                  <a:cxnSpLocks/>
                  <a:endCxn id="22" idx="2"/>
                </p:cNvCxnSpPr>
                <p:nvPr/>
              </p:nvCxnSpPr>
              <p:spPr>
                <a:xfrm>
                  <a:off x="4332512" y="5043764"/>
                  <a:ext cx="586442" cy="141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C0BBAE7-6A04-79EB-0ACD-CEE4FD93EEEF}"/>
                    </a:ext>
                  </a:extLst>
                </p:cNvPr>
                <p:cNvCxnSpPr>
                  <a:cxnSpLocks/>
                </p:cNvCxnSpPr>
                <p:nvPr/>
              </p:nvCxnSpPr>
              <p:spPr>
                <a:xfrm>
                  <a:off x="4312634" y="5822890"/>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6FBA226C-7AE5-3355-03FF-4264A6CB7720}"/>
                    </a:ext>
                  </a:extLst>
                </p:cNvPr>
                <p:cNvSpPr/>
                <p:nvPr/>
              </p:nvSpPr>
              <p:spPr>
                <a:xfrm>
                  <a:off x="4918954" y="3951461"/>
                  <a:ext cx="1442089"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Fast Metric</a:t>
                  </a:r>
                </a:p>
              </p:txBody>
            </p:sp>
            <p:cxnSp>
              <p:nvCxnSpPr>
                <p:cNvPr id="23" name="Straight Arrow Connector 22">
                  <a:extLst>
                    <a:ext uri="{FF2B5EF4-FFF2-40B4-BE49-F238E27FC236}">
                      <a16:creationId xmlns:a16="http://schemas.microsoft.com/office/drawing/2014/main" id="{E7CDCF42-6577-33C2-74A8-41903C9E84E4}"/>
                    </a:ext>
                  </a:extLst>
                </p:cNvPr>
                <p:cNvCxnSpPr>
                  <a:cxnSpLocks/>
                </p:cNvCxnSpPr>
                <p:nvPr/>
              </p:nvCxnSpPr>
              <p:spPr>
                <a:xfrm>
                  <a:off x="6522434" y="5043764"/>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4" name="Picture 2" descr="50,790 Matirial List Icons - Free in SVG, PNG, ICO - IconScout">
                  <a:extLst>
                    <a:ext uri="{FF2B5EF4-FFF2-40B4-BE49-F238E27FC236}">
                      <a16:creationId xmlns:a16="http://schemas.microsoft.com/office/drawing/2014/main" id="{C8A83835-E849-BDFD-5436-86B5F331D885}"/>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7366" y="4114800"/>
                  <a:ext cx="1872064" cy="18720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C53E716-3DD2-E882-60A7-2BCC7A974CAF}"/>
                  </a:ext>
                </a:extLst>
              </p:cNvPr>
              <p:cNvSpPr txBox="1"/>
              <p:nvPr/>
            </p:nvSpPr>
            <p:spPr>
              <a:xfrm>
                <a:off x="5531986" y="5719676"/>
                <a:ext cx="609765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Ranking</a:t>
                </a:r>
              </a:p>
            </p:txBody>
          </p:sp>
        </p:grpSp>
        <p:sp>
          <p:nvSpPr>
            <p:cNvPr id="25" name="TextBox 24">
              <a:extLst>
                <a:ext uri="{FF2B5EF4-FFF2-40B4-BE49-F238E27FC236}">
                  <a16:creationId xmlns:a16="http://schemas.microsoft.com/office/drawing/2014/main" id="{B61443C4-21BC-B4D4-E2A2-1DC31BD87A2D}"/>
                </a:ext>
              </a:extLst>
            </p:cNvPr>
            <p:cNvSpPr txBox="1"/>
            <p:nvPr/>
          </p:nvSpPr>
          <p:spPr>
            <a:xfrm>
              <a:off x="5177602" y="3737763"/>
              <a:ext cx="1570472" cy="707886"/>
            </a:xfrm>
            <a:prstGeom prst="rect">
              <a:avLst/>
            </a:prstGeom>
            <a:noFill/>
          </p:spPr>
          <p:txBody>
            <a:bodyPr wrap="square" rtlCol="0">
              <a:spAutoFit/>
            </a:bodyPr>
            <a:lstStyle/>
            <a:p>
              <a:pPr algn="ctr"/>
              <a:r>
                <a:rPr lang="en-US" sz="2000" b="1" dirty="0" err="1">
                  <a:solidFill>
                    <a:srgbClr val="FF0000"/>
                  </a:solidFill>
                  <a:latin typeface="Arial" panose="020B0604020202090204" pitchFamily="34" charset="0"/>
                  <a:ea typeface="微软雅黑" panose="020B0503020204020204" pitchFamily="34" charset="-122"/>
                  <a:cs typeface="+mn-ea"/>
                  <a:sym typeface="Arial" panose="020B0604020202090204" pitchFamily="34" charset="0"/>
                </a:rPr>
                <a:t>Featrues</a:t>
              </a:r>
              <a:r>
                <a:rPr lang="en-US" sz="2000" b="1" dirty="0">
                  <a:solidFill>
                    <a:srgbClr val="FF0000"/>
                  </a:solidFill>
                  <a:latin typeface="Arial" panose="020B0604020202090204" pitchFamily="34" charset="0"/>
                  <a:ea typeface="微软雅黑" panose="020B0503020204020204" pitchFamily="34" charset="-122"/>
                  <a:cs typeface="+mn-ea"/>
                  <a:sym typeface="Arial" panose="020B0604020202090204" pitchFamily="34" charset="0"/>
                </a:rPr>
                <a:t> Extracted</a:t>
              </a:r>
            </a:p>
          </p:txBody>
        </p:sp>
      </p:grpSp>
    </p:spTree>
    <p:extLst>
      <p:ext uri="{BB962C8B-B14F-4D97-AF65-F5344CB8AC3E}">
        <p14:creationId xmlns:p14="http://schemas.microsoft.com/office/powerpoint/2010/main" val="2444398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8</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1: Organ -&gt; Tumor</a:t>
            </a:r>
            <a:endParaRPr sz="2800" dirty="0">
              <a:latin typeface="+mn-ea"/>
              <a:ea typeface="+mn-ea"/>
              <a:sym typeface="Arial" panose="020B0604020202090204" pitchFamily="34" charset="0"/>
            </a:endParaRPr>
          </a:p>
        </p:txBody>
      </p:sp>
      <p:grpSp>
        <p:nvGrpSpPr>
          <p:cNvPr id="21" name="Group 20">
            <a:extLst>
              <a:ext uri="{FF2B5EF4-FFF2-40B4-BE49-F238E27FC236}">
                <a16:creationId xmlns:a16="http://schemas.microsoft.com/office/drawing/2014/main" id="{9EE118A8-169F-A303-78C5-6DDF3A3D00A0}"/>
              </a:ext>
            </a:extLst>
          </p:cNvPr>
          <p:cNvGrpSpPr/>
          <p:nvPr/>
        </p:nvGrpSpPr>
        <p:grpSpPr>
          <a:xfrm>
            <a:off x="5994904" y="3152779"/>
            <a:ext cx="5053151" cy="3119351"/>
            <a:chOff x="2555019" y="3701419"/>
            <a:chExt cx="5053151" cy="3119351"/>
          </a:xfrm>
        </p:grpSpPr>
        <p:pic>
          <p:nvPicPr>
            <p:cNvPr id="1026" name="Picture 2" descr="Neural - Free computer icons">
              <a:extLst>
                <a:ext uri="{FF2B5EF4-FFF2-40B4-BE49-F238E27FC236}">
                  <a16:creationId xmlns:a16="http://schemas.microsoft.com/office/drawing/2014/main" id="{6A367CDA-910A-00E7-CCB8-61A601AD4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370141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FC3038-03A8-E414-5982-03CE4AAE8C3B}"/>
                </a:ext>
              </a:extLst>
            </p:cNvPr>
            <p:cNvSpPr txBox="1"/>
            <p:nvPr/>
          </p:nvSpPr>
          <p:spPr>
            <a:xfrm>
              <a:off x="2845810" y="4860985"/>
              <a:ext cx="232518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sym typeface="Arial" panose="020B0604020202090204" pitchFamily="34" charset="0"/>
                </a:rPr>
                <a:t>SuPreM</a:t>
              </a:r>
              <a:r>
                <a:rPr lang="en-US" sz="2000" dirty="0">
                  <a:latin typeface="Arial" panose="020B0604020202090204" pitchFamily="34" charset="0"/>
                  <a:ea typeface="微软雅黑" panose="020B0503020204020204" pitchFamily="34" charset="-122"/>
                  <a:cs typeface="+mn-ea"/>
                  <a:sym typeface="Arial" panose="020B0604020202090204" pitchFamily="34" charset="0"/>
                </a:rPr>
                <a:t> (U-Net)</a:t>
              </a:r>
            </a:p>
          </p:txBody>
        </p:sp>
        <p:cxnSp>
          <p:nvCxnSpPr>
            <p:cNvPr id="11" name="Straight Arrow Connector 10">
              <a:extLst>
                <a:ext uri="{FF2B5EF4-FFF2-40B4-BE49-F238E27FC236}">
                  <a16:creationId xmlns:a16="http://schemas.microsoft.com/office/drawing/2014/main" id="{35FABCE4-7E4B-D31A-454B-2972A293EE59}"/>
                </a:ext>
              </a:extLst>
            </p:cNvPr>
            <p:cNvCxnSpPr/>
            <p:nvPr/>
          </p:nvCxnSpPr>
          <p:spPr>
            <a:xfrm>
              <a:off x="4714671" y="428120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38007FD-AF4C-7612-9B18-04EB2A8FB0BC}"/>
                </a:ext>
              </a:extLst>
            </p:cNvPr>
            <p:cNvSpPr txBox="1"/>
            <p:nvPr/>
          </p:nvSpPr>
          <p:spPr>
            <a:xfrm>
              <a:off x="4588187" y="382400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3" name="Graphic 12" descr="Database outline">
              <a:extLst>
                <a:ext uri="{FF2B5EF4-FFF2-40B4-BE49-F238E27FC236}">
                  <a16:creationId xmlns:a16="http://schemas.microsoft.com/office/drawing/2014/main" id="{2C0488E5-997B-6728-7428-D542796CDA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3766912"/>
              <a:ext cx="914400" cy="914400"/>
            </a:xfrm>
            <a:prstGeom prst="rect">
              <a:avLst/>
            </a:prstGeom>
          </p:spPr>
        </p:pic>
        <p:sp>
          <p:nvSpPr>
            <p:cNvPr id="14" name="TextBox 13">
              <a:extLst>
                <a:ext uri="{FF2B5EF4-FFF2-40B4-BE49-F238E27FC236}">
                  <a16:creationId xmlns:a16="http://schemas.microsoft.com/office/drawing/2014/main" id="{DF909EA7-CAF8-D109-90BF-06D0AA6D4057}"/>
                </a:ext>
              </a:extLst>
            </p:cNvPr>
            <p:cNvSpPr txBox="1"/>
            <p:nvPr/>
          </p:nvSpPr>
          <p:spPr>
            <a:xfrm>
              <a:off x="6014502" y="4717085"/>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a:t>
              </a:r>
            </a:p>
          </p:txBody>
        </p:sp>
        <p:pic>
          <p:nvPicPr>
            <p:cNvPr id="15" name="Picture 2" descr="Neural - Free computer icons">
              <a:extLst>
                <a:ext uri="{FF2B5EF4-FFF2-40B4-BE49-F238E27FC236}">
                  <a16:creationId xmlns:a16="http://schemas.microsoft.com/office/drawing/2014/main" id="{8A7FA89C-6D3D-7523-AE1B-A5F6E3C54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5261094"/>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089E5FB-AB3F-90E4-C50D-4EBA17DF8C32}"/>
                </a:ext>
              </a:extLst>
            </p:cNvPr>
            <p:cNvSpPr txBox="1"/>
            <p:nvPr/>
          </p:nvSpPr>
          <p:spPr>
            <a:xfrm>
              <a:off x="2555019" y="6420660"/>
              <a:ext cx="2906770"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From Scratch (U-Net)</a:t>
              </a:r>
            </a:p>
          </p:txBody>
        </p:sp>
        <p:cxnSp>
          <p:nvCxnSpPr>
            <p:cNvPr id="17" name="Straight Arrow Connector 16">
              <a:extLst>
                <a:ext uri="{FF2B5EF4-FFF2-40B4-BE49-F238E27FC236}">
                  <a16:creationId xmlns:a16="http://schemas.microsoft.com/office/drawing/2014/main" id="{2DC7180A-A3AB-1AB2-FB0C-B7D96DC1277C}"/>
                </a:ext>
              </a:extLst>
            </p:cNvPr>
            <p:cNvCxnSpPr/>
            <p:nvPr/>
          </p:nvCxnSpPr>
          <p:spPr>
            <a:xfrm>
              <a:off x="4714671" y="5840877"/>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EDF29BC-B7DB-D735-184D-CA234EDB2BC2}"/>
                </a:ext>
              </a:extLst>
            </p:cNvPr>
            <p:cNvSpPr txBox="1"/>
            <p:nvPr/>
          </p:nvSpPr>
          <p:spPr>
            <a:xfrm>
              <a:off x="4588187" y="5383677"/>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9" name="Graphic 18" descr="Database outline">
              <a:extLst>
                <a:ext uri="{FF2B5EF4-FFF2-40B4-BE49-F238E27FC236}">
                  <a16:creationId xmlns:a16="http://schemas.microsoft.com/office/drawing/2014/main" id="{1154F1E2-DBA2-68D0-BC8C-DD6D6F978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5326587"/>
              <a:ext cx="914400" cy="914400"/>
            </a:xfrm>
            <a:prstGeom prst="rect">
              <a:avLst/>
            </a:prstGeom>
          </p:spPr>
        </p:pic>
        <p:sp>
          <p:nvSpPr>
            <p:cNvPr id="20" name="TextBox 19">
              <a:extLst>
                <a:ext uri="{FF2B5EF4-FFF2-40B4-BE49-F238E27FC236}">
                  <a16:creationId xmlns:a16="http://schemas.microsoft.com/office/drawing/2014/main" id="{48A3299B-14AE-5962-E909-95C8E3942D4F}"/>
                </a:ext>
              </a:extLst>
            </p:cNvPr>
            <p:cNvSpPr txBox="1"/>
            <p:nvPr/>
          </p:nvSpPr>
          <p:spPr>
            <a:xfrm>
              <a:off x="6014502" y="6276760"/>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a:t>
              </a:r>
            </a:p>
          </p:txBody>
        </p:sp>
      </p:grpSp>
      <p:sp>
        <p:nvSpPr>
          <p:cNvPr id="24" name="TextBox 23">
            <a:extLst>
              <a:ext uri="{FF2B5EF4-FFF2-40B4-BE49-F238E27FC236}">
                <a16:creationId xmlns:a16="http://schemas.microsoft.com/office/drawing/2014/main" id="{1CFD437A-0CE4-D1E5-B150-F889B9A67AC0}"/>
              </a:ext>
            </a:extLst>
          </p:cNvPr>
          <p:cNvSpPr txBox="1"/>
          <p:nvPr/>
        </p:nvSpPr>
        <p:spPr>
          <a:xfrm>
            <a:off x="133185" y="980664"/>
            <a:ext cx="10914870" cy="2441181"/>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3200" b="1" dirty="0">
                <a:latin typeface="+mn-ea"/>
                <a:ea typeface="+mn-ea"/>
                <a:sym typeface="Arial" panose="020B0604020202090204" pitchFamily="34" charset="0"/>
              </a:rPr>
              <a:t>Verify model transferability </a:t>
            </a:r>
            <a:r>
              <a:rPr lang="en-US" sz="3200" b="1" dirty="0">
                <a:solidFill>
                  <a:srgbClr val="FF0000"/>
                </a:solidFill>
                <a:latin typeface="+mn-ea"/>
                <a:ea typeface="+mn-ea"/>
                <a:sym typeface="Arial" panose="020B0604020202090204" pitchFamily="34" charset="0"/>
              </a:rPr>
              <a:t>from organ to tumor</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err="1">
                <a:latin typeface="+mn-ea"/>
                <a:ea typeface="+mn-ea"/>
                <a:sym typeface="Arial" panose="020B0604020202090204" pitchFamily="34" charset="0"/>
              </a:rPr>
              <a:t>SuPreM</a:t>
            </a:r>
            <a:r>
              <a:rPr lang="en-US" sz="2000" dirty="0">
                <a:latin typeface="+mn-ea"/>
                <a:ea typeface="+mn-ea"/>
                <a:sym typeface="Arial" panose="020B0604020202090204" pitchFamily="34" charset="0"/>
              </a:rPr>
              <a:t> pretrained on an organ dataset</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 </a:t>
            </a:r>
            <a:r>
              <a:rPr lang="en-US" sz="2000" dirty="0">
                <a:latin typeface="+mn-ea"/>
                <a:cs typeface="+mn-ea"/>
                <a:sym typeface="Arial" panose="020B0604020202090204" pitchFamily="34" charset="0"/>
              </a:rPr>
              <a:t>is a tumor dataset</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160888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9</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2: Coarse -&gt; Fine</a:t>
            </a:r>
            <a:endParaRPr sz="2800" dirty="0">
              <a:latin typeface="+mn-ea"/>
              <a:ea typeface="+mn-ea"/>
              <a:sym typeface="Arial" panose="020B0604020202090204" pitchFamily="34" charset="0"/>
            </a:endParaRPr>
          </a:p>
        </p:txBody>
      </p:sp>
      <p:grpSp>
        <p:nvGrpSpPr>
          <p:cNvPr id="19" name="Group 18">
            <a:extLst>
              <a:ext uri="{FF2B5EF4-FFF2-40B4-BE49-F238E27FC236}">
                <a16:creationId xmlns:a16="http://schemas.microsoft.com/office/drawing/2014/main" id="{56E220AC-6F55-5614-CF75-E5405DC3E36D}"/>
              </a:ext>
            </a:extLst>
          </p:cNvPr>
          <p:cNvGrpSpPr/>
          <p:nvPr/>
        </p:nvGrpSpPr>
        <p:grpSpPr>
          <a:xfrm>
            <a:off x="5994904" y="3074402"/>
            <a:ext cx="5437890" cy="3119351"/>
            <a:chOff x="5994904" y="3074402"/>
            <a:chExt cx="5437890" cy="3119351"/>
          </a:xfrm>
        </p:grpSpPr>
        <p:grpSp>
          <p:nvGrpSpPr>
            <p:cNvPr id="2" name="Group 1">
              <a:extLst>
                <a:ext uri="{FF2B5EF4-FFF2-40B4-BE49-F238E27FC236}">
                  <a16:creationId xmlns:a16="http://schemas.microsoft.com/office/drawing/2014/main" id="{F475CBF4-1E3F-E7D2-45D1-9741D8C23513}"/>
                </a:ext>
              </a:extLst>
            </p:cNvPr>
            <p:cNvGrpSpPr/>
            <p:nvPr/>
          </p:nvGrpSpPr>
          <p:grpSpPr>
            <a:xfrm>
              <a:off x="5994904" y="3074402"/>
              <a:ext cx="5378161" cy="3119351"/>
              <a:chOff x="2555019" y="3701419"/>
              <a:chExt cx="5378161" cy="3119351"/>
            </a:xfrm>
          </p:grpSpPr>
          <p:pic>
            <p:nvPicPr>
              <p:cNvPr id="6" name="Picture 2" descr="Neural - Free computer icons">
                <a:extLst>
                  <a:ext uri="{FF2B5EF4-FFF2-40B4-BE49-F238E27FC236}">
                    <a16:creationId xmlns:a16="http://schemas.microsoft.com/office/drawing/2014/main" id="{F34EED07-8CB4-D827-704A-19BB7E51C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370141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1AD9CD-5113-FD51-DC08-D8821CE28252}"/>
                  </a:ext>
                </a:extLst>
              </p:cNvPr>
              <p:cNvSpPr txBox="1"/>
              <p:nvPr/>
            </p:nvSpPr>
            <p:spPr>
              <a:xfrm>
                <a:off x="2845810" y="4860985"/>
                <a:ext cx="232518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sym typeface="Arial" panose="020B0604020202090204" pitchFamily="34" charset="0"/>
                  </a:rPr>
                  <a:t>SuPreM</a:t>
                </a:r>
                <a:r>
                  <a:rPr lang="en-US" sz="2000" dirty="0">
                    <a:latin typeface="Arial" panose="020B0604020202090204" pitchFamily="34" charset="0"/>
                    <a:ea typeface="微软雅黑" panose="020B0503020204020204" pitchFamily="34" charset="-122"/>
                    <a:cs typeface="+mn-ea"/>
                    <a:sym typeface="Arial" panose="020B0604020202090204" pitchFamily="34" charset="0"/>
                  </a:rPr>
                  <a:t> (U-Net)</a:t>
                </a:r>
              </a:p>
            </p:txBody>
          </p:sp>
          <p:cxnSp>
            <p:nvCxnSpPr>
              <p:cNvPr id="8" name="Straight Arrow Connector 7">
                <a:extLst>
                  <a:ext uri="{FF2B5EF4-FFF2-40B4-BE49-F238E27FC236}">
                    <a16:creationId xmlns:a16="http://schemas.microsoft.com/office/drawing/2014/main" id="{7410C1C7-F720-DBD4-32A8-18651496C684}"/>
                  </a:ext>
                </a:extLst>
              </p:cNvPr>
              <p:cNvCxnSpPr/>
              <p:nvPr/>
            </p:nvCxnSpPr>
            <p:spPr>
              <a:xfrm>
                <a:off x="4714671" y="428120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AE064D-C4B0-7337-580C-03D6CA00FC1E}"/>
                  </a:ext>
                </a:extLst>
              </p:cNvPr>
              <p:cNvSpPr txBox="1"/>
              <p:nvPr/>
            </p:nvSpPr>
            <p:spPr>
              <a:xfrm>
                <a:off x="4588187" y="382400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0" name="Graphic 9" descr="Database outline">
                <a:extLst>
                  <a:ext uri="{FF2B5EF4-FFF2-40B4-BE49-F238E27FC236}">
                    <a16:creationId xmlns:a16="http://schemas.microsoft.com/office/drawing/2014/main" id="{29184069-5DEC-6A3E-DC78-7D31B9EF2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3766912"/>
                <a:ext cx="914400" cy="914400"/>
              </a:xfrm>
              <a:prstGeom prst="rect">
                <a:avLst/>
              </a:prstGeom>
            </p:spPr>
          </p:pic>
          <p:sp>
            <p:nvSpPr>
              <p:cNvPr id="11" name="TextBox 10">
                <a:extLst>
                  <a:ext uri="{FF2B5EF4-FFF2-40B4-BE49-F238E27FC236}">
                    <a16:creationId xmlns:a16="http://schemas.microsoft.com/office/drawing/2014/main" id="{DB0D5CF4-69F6-E2D8-578B-A85E055A3354}"/>
                  </a:ext>
                </a:extLst>
              </p:cNvPr>
              <p:cNvSpPr txBox="1"/>
              <p:nvPr/>
            </p:nvSpPr>
            <p:spPr>
              <a:xfrm>
                <a:off x="5689491" y="4699198"/>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a:t>
                </a:r>
              </a:p>
            </p:txBody>
          </p:sp>
          <p:pic>
            <p:nvPicPr>
              <p:cNvPr id="12" name="Picture 2" descr="Neural - Free computer icons">
                <a:extLst>
                  <a:ext uri="{FF2B5EF4-FFF2-40B4-BE49-F238E27FC236}">
                    <a16:creationId xmlns:a16="http://schemas.microsoft.com/office/drawing/2014/main" id="{AD27C3D4-5760-AA43-FCD4-045EC0F38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5261094"/>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A1FDA12-F536-7C45-DDE6-0D1D32E8DA32}"/>
                  </a:ext>
                </a:extLst>
              </p:cNvPr>
              <p:cNvSpPr txBox="1"/>
              <p:nvPr/>
            </p:nvSpPr>
            <p:spPr>
              <a:xfrm>
                <a:off x="2555019" y="6420660"/>
                <a:ext cx="2906770"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From Scratch (U-Net)</a:t>
                </a:r>
              </a:p>
            </p:txBody>
          </p:sp>
          <p:cxnSp>
            <p:nvCxnSpPr>
              <p:cNvPr id="14" name="Straight Arrow Connector 13">
                <a:extLst>
                  <a:ext uri="{FF2B5EF4-FFF2-40B4-BE49-F238E27FC236}">
                    <a16:creationId xmlns:a16="http://schemas.microsoft.com/office/drawing/2014/main" id="{2F4733E3-02B8-CCEF-303C-8151EA1C3D02}"/>
                  </a:ext>
                </a:extLst>
              </p:cNvPr>
              <p:cNvCxnSpPr/>
              <p:nvPr/>
            </p:nvCxnSpPr>
            <p:spPr>
              <a:xfrm>
                <a:off x="4714671" y="5840877"/>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27A5D6F-E837-DADC-82B3-A652C80D7A6C}"/>
                  </a:ext>
                </a:extLst>
              </p:cNvPr>
              <p:cNvSpPr txBox="1"/>
              <p:nvPr/>
            </p:nvSpPr>
            <p:spPr>
              <a:xfrm>
                <a:off x="4588187" y="5383677"/>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6" name="Graphic 15" descr="Database outline">
                <a:extLst>
                  <a:ext uri="{FF2B5EF4-FFF2-40B4-BE49-F238E27FC236}">
                    <a16:creationId xmlns:a16="http://schemas.microsoft.com/office/drawing/2014/main" id="{D71437D0-5F6A-926B-C0F4-F97E8AE8EE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5326587"/>
                <a:ext cx="914400" cy="914400"/>
              </a:xfrm>
              <a:prstGeom prst="rect">
                <a:avLst/>
              </a:prstGeom>
            </p:spPr>
          </p:pic>
        </p:grpSp>
        <p:sp>
          <p:nvSpPr>
            <p:cNvPr id="18" name="TextBox 17">
              <a:extLst>
                <a:ext uri="{FF2B5EF4-FFF2-40B4-BE49-F238E27FC236}">
                  <a16:creationId xmlns:a16="http://schemas.microsoft.com/office/drawing/2014/main" id="{31095C31-518A-74B4-7D70-1E626B7D39DF}"/>
                </a:ext>
              </a:extLst>
            </p:cNvPr>
            <p:cNvSpPr txBox="1"/>
            <p:nvPr/>
          </p:nvSpPr>
          <p:spPr>
            <a:xfrm>
              <a:off x="9189105" y="5671060"/>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a:t>
              </a:r>
            </a:p>
          </p:txBody>
        </p:sp>
      </p:grpSp>
      <p:sp>
        <p:nvSpPr>
          <p:cNvPr id="25" name="TextBox 24">
            <a:extLst>
              <a:ext uri="{FF2B5EF4-FFF2-40B4-BE49-F238E27FC236}">
                <a16:creationId xmlns:a16="http://schemas.microsoft.com/office/drawing/2014/main" id="{512ECA77-266E-6E75-67A7-09B6BF2F236B}"/>
              </a:ext>
            </a:extLst>
          </p:cNvPr>
          <p:cNvSpPr txBox="1"/>
          <p:nvPr/>
        </p:nvSpPr>
        <p:spPr>
          <a:xfrm>
            <a:off x="141895" y="777869"/>
            <a:ext cx="10363200" cy="3475310"/>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3200" b="1" dirty="0">
                <a:latin typeface="+mn-ea"/>
                <a:ea typeface="+mn-ea"/>
                <a:sym typeface="Arial" panose="020B0604020202090204" pitchFamily="34" charset="0"/>
              </a:rPr>
              <a:t>Verify model transferability </a:t>
            </a:r>
            <a:r>
              <a:rPr lang="en-US" sz="3200" b="1" dirty="0">
                <a:solidFill>
                  <a:srgbClr val="FF0000"/>
                </a:solidFill>
                <a:latin typeface="+mn-ea"/>
                <a:ea typeface="+mn-ea"/>
                <a:sym typeface="Arial" panose="020B0604020202090204" pitchFamily="34" charset="0"/>
              </a:rPr>
              <a:t>from aorta coarse to fine labels </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err="1">
                <a:latin typeface="+mn-ea"/>
                <a:ea typeface="+mn-ea"/>
                <a:sym typeface="Arial" panose="020B0604020202090204" pitchFamily="34" charset="0"/>
              </a:rPr>
              <a:t>SuPreM</a:t>
            </a:r>
            <a:r>
              <a:rPr lang="en-US" sz="2000" dirty="0">
                <a:latin typeface="+mn-ea"/>
                <a:ea typeface="+mn-ea"/>
                <a:sym typeface="Arial" panose="020B0604020202090204" pitchFamily="34" charset="0"/>
              </a:rPr>
              <a:t> pretrained on aorta coarse labels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 </a:t>
            </a:r>
            <a:r>
              <a:rPr lang="en-US" sz="2000" dirty="0">
                <a:latin typeface="+mn-ea"/>
                <a:cs typeface="+mn-ea"/>
                <a:sym typeface="Arial" panose="020B0604020202090204" pitchFamily="34" charset="0"/>
              </a:rPr>
              <a:t>is a fine-labels dataset</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677885140"/>
      </p:ext>
    </p:extLst>
  </p:cSld>
  <p:clrMapOvr>
    <a:masterClrMapping/>
  </p:clrMapOvr>
</p:sld>
</file>

<file path=ppt/theme/theme1.xml><?xml version="1.0" encoding="utf-8"?>
<a:theme xmlns:a="http://schemas.openxmlformats.org/drawingml/2006/main" name="自定义设计方案">
  <a:themeElements>
    <a:clrScheme name="Custom 2">
      <a:dk1>
        <a:srgbClr val="000000"/>
      </a:dk1>
      <a:lt1>
        <a:srgbClr val="FFFFFF"/>
      </a:lt1>
      <a:dk2>
        <a:srgbClr val="768395"/>
      </a:dk2>
      <a:lt2>
        <a:srgbClr val="F0F0F0"/>
      </a:lt2>
      <a:accent1>
        <a:srgbClr val="230496"/>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2468</TotalTime>
  <Words>1466</Words>
  <Application>Microsoft Office PowerPoint</Application>
  <PresentationFormat>Widescreen</PresentationFormat>
  <Paragraphs>135</Paragraphs>
  <Slides>11</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11</vt:i4>
      </vt:variant>
    </vt:vector>
  </HeadingPairs>
  <TitlesOfParts>
    <vt:vector size="24" baseType="lpstr">
      <vt:lpstr>等线</vt:lpstr>
      <vt:lpstr>等线 Light</vt:lpstr>
      <vt:lpstr>微软雅黑</vt:lpstr>
      <vt:lpstr>Söhne</vt:lpstr>
      <vt:lpstr>Arial</vt:lpstr>
      <vt:lpstr>Calibri</vt:lpstr>
      <vt:lpstr>Lato</vt:lpstr>
      <vt:lpstr>Segoe UI</vt:lpstr>
      <vt:lpstr>Segoe UI Light</vt:lpstr>
      <vt:lpstr>Wingdings</vt:lpstr>
      <vt:lpstr>自定义设计方案</vt:lpstr>
      <vt:lpstr>2_自定义设计方案</vt:lpstr>
      <vt:lpstr>1_自定义设计方案</vt:lpstr>
      <vt:lpstr>PowerPoint Presentation</vt:lpstr>
      <vt:lpstr>Background</vt:lpstr>
      <vt:lpstr>Background</vt:lpstr>
      <vt:lpstr>Related Work : LogME</vt:lpstr>
      <vt:lpstr>Related Work : Pretrained Models for Medical Images</vt:lpstr>
      <vt:lpstr>Contribution 1: Open-Source Generic Benchmark</vt:lpstr>
      <vt:lpstr>Contribution 2: Fast Metric</vt:lpstr>
      <vt:lpstr>Argument 1: Organ -&gt; Tumor</vt:lpstr>
      <vt:lpstr>Argument 2: Coarse -&gt; Fine</vt:lpstr>
      <vt:lpstr>Argument 3: Add Noise to Labels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Yujie Chen (FESCO Adecco Human Resources)</cp:lastModifiedBy>
  <cp:revision>9</cp:revision>
  <cp:lastPrinted>2020-12-19T11:41:11Z</cp:lastPrinted>
  <dcterms:created xsi:type="dcterms:W3CDTF">2020-12-19T11:41:11Z</dcterms:created>
  <dcterms:modified xsi:type="dcterms:W3CDTF">2024-05-16T12:11:27Z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2052-2.8.0.4624</vt:lpwstr>
  </property>
</Properties>
</file>